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8" r:id="rId4"/>
    <p:sldId id="258" r:id="rId5"/>
    <p:sldId id="259" r:id="rId6"/>
    <p:sldId id="269" r:id="rId7"/>
    <p:sldId id="260" r:id="rId8"/>
    <p:sldId id="270" r:id="rId9"/>
    <p:sldId id="262" r:id="rId10"/>
    <p:sldId id="263" r:id="rId11"/>
    <p:sldId id="272" r:id="rId12"/>
    <p:sldId id="264" r:id="rId13"/>
    <p:sldId id="273" r:id="rId14"/>
    <p:sldId id="261" r:id="rId15"/>
    <p:sldId id="279" r:id="rId16"/>
    <p:sldId id="271" r:id="rId17"/>
    <p:sldId id="265" r:id="rId18"/>
    <p:sldId id="274" r:id="rId19"/>
    <p:sldId id="266" r:id="rId20"/>
    <p:sldId id="275" r:id="rId21"/>
    <p:sldId id="267" r:id="rId22"/>
    <p:sldId id="276" r:id="rId23"/>
    <p:sldId id="277" r:id="rId24"/>
    <p:sldId id="27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779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B50382E2-F334-46E1-8558-1D34D6AB0586}" type="datetimeFigureOut">
              <a:rPr lang="el-GR" smtClean="0"/>
              <a:t>27/5/2025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1143984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776170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3794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450265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2963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a:t>Στυλ κειμένου υποδείγματος</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3564636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3735716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414640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3674363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50382E2-F334-46E1-8558-1D34D6AB0586}" type="datetimeFigureOut">
              <a:rPr lang="el-GR" smtClean="0"/>
              <a:t>27/5/2025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3868038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B50382E2-F334-46E1-8558-1D34D6AB0586}" type="datetimeFigureOut">
              <a:rPr lang="el-GR" smtClean="0"/>
              <a:t>27/5/2025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119888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50382E2-F334-46E1-8558-1D34D6AB0586}" type="datetimeFigureOut">
              <a:rPr lang="el-GR" smtClean="0"/>
              <a:t>27/5/2025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23634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50382E2-F334-46E1-8558-1D34D6AB0586}" type="datetimeFigureOut">
              <a:rPr lang="el-GR" smtClean="0"/>
              <a:t>27/5/2025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3871807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382E2-F334-46E1-8558-1D34D6AB0586}" type="datetimeFigureOut">
              <a:rPr lang="el-GR" smtClean="0"/>
              <a:t>27/5/2025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3129231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50382E2-F334-46E1-8558-1D34D6AB0586}" type="datetimeFigureOut">
              <a:rPr lang="el-GR" smtClean="0"/>
              <a:t>27/5/2025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3584568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l-GR"/>
              <a:t>Κάντε κλικ για να επεξεργαστείτε τον τίτλο υποδείγματος</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50382E2-F334-46E1-8558-1D34D6AB0586}" type="datetimeFigureOut">
              <a:rPr lang="el-GR" smtClean="0"/>
              <a:t>27/5/2025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36F3BE-D9FB-4876-A5CA-2867FD2DBC46}" type="slidenum">
              <a:rPr lang="el-GR" smtClean="0"/>
              <a:t>‹N›</a:t>
            </a:fld>
            <a:endParaRPr lang="el-GR"/>
          </a:p>
        </p:txBody>
      </p:sp>
    </p:spTree>
    <p:extLst>
      <p:ext uri="{BB962C8B-B14F-4D97-AF65-F5344CB8AC3E}">
        <p14:creationId xmlns:p14="http://schemas.microsoft.com/office/powerpoint/2010/main" val="375041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50382E2-F334-46E1-8558-1D34D6AB0586}" type="datetimeFigureOut">
              <a:rPr lang="el-GR" smtClean="0"/>
              <a:t>27/5/2025</a:t>
            </a:fld>
            <a:endParaRPr lang="el-G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l-G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436F3BE-D9FB-4876-A5CA-2867FD2DBC46}" type="slidenum">
              <a:rPr lang="el-GR" smtClean="0"/>
              <a:t>‹N›</a:t>
            </a:fld>
            <a:endParaRPr lang="el-GR"/>
          </a:p>
        </p:txBody>
      </p:sp>
    </p:spTree>
    <p:extLst>
      <p:ext uri="{BB962C8B-B14F-4D97-AF65-F5344CB8AC3E}">
        <p14:creationId xmlns:p14="http://schemas.microsoft.com/office/powerpoint/2010/main" val="20882190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4EF895-553B-E89D-D30B-1029F2AC14AF}"/>
              </a:ext>
            </a:extLst>
          </p:cNvPr>
          <p:cNvSpPr>
            <a:spLocks noGrp="1"/>
          </p:cNvSpPr>
          <p:nvPr>
            <p:ph type="ctrTitle"/>
          </p:nvPr>
        </p:nvSpPr>
        <p:spPr>
          <a:xfrm>
            <a:off x="1536568" y="685799"/>
            <a:ext cx="8616099" cy="2971801"/>
          </a:xfrm>
        </p:spPr>
        <p:txBody>
          <a:bodyPr>
            <a:normAutofit/>
          </a:bodyPr>
          <a:lstStyle/>
          <a:p>
            <a:pPr algn="ctr"/>
            <a:r>
              <a:rPr lang="en-US" sz="7200" b="1" u="sng" dirty="0">
                <a:solidFill>
                  <a:schemeClr val="bg1"/>
                </a:solidFill>
                <a:latin typeface="Arial" panose="020B0604020202020204" pitchFamily="34" charset="0"/>
                <a:cs typeface="Arial" panose="020B0604020202020204" pitchFamily="34" charset="0"/>
              </a:rPr>
              <a:t>THESSALONIKI</a:t>
            </a:r>
            <a:endParaRPr lang="el-GR" sz="7200" b="1" u="sng" dirty="0">
              <a:solidFill>
                <a:schemeClr val="bg1"/>
              </a:solidFill>
              <a:latin typeface="Arial" panose="020B0604020202020204" pitchFamily="34" charset="0"/>
              <a:cs typeface="Arial" panose="020B0604020202020204" pitchFamily="34" charset="0"/>
            </a:endParaRPr>
          </a:p>
        </p:txBody>
      </p:sp>
      <p:sp>
        <p:nvSpPr>
          <p:cNvPr id="3" name="Υπότιτλος 2">
            <a:extLst>
              <a:ext uri="{FF2B5EF4-FFF2-40B4-BE49-F238E27FC236}">
                <a16:creationId xmlns:a16="http://schemas.microsoft.com/office/drawing/2014/main" id="{40EAC1BC-E2B3-B823-8CEE-7690941BEC12}"/>
              </a:ext>
            </a:extLst>
          </p:cNvPr>
          <p:cNvSpPr>
            <a:spLocks noGrp="1"/>
          </p:cNvSpPr>
          <p:nvPr>
            <p:ph type="subTitle" idx="1"/>
          </p:nvPr>
        </p:nvSpPr>
        <p:spPr>
          <a:xfrm>
            <a:off x="2950588" y="3862721"/>
            <a:ext cx="5788057" cy="1947333"/>
          </a:xfrm>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MONUMENTS AND SIGNIFICANT PLACES</a:t>
            </a:r>
            <a:endParaRPr lang="el-GR"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337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85C40B-2B58-07F2-BF0D-E592CE1A6450}"/>
              </a:ext>
            </a:extLst>
          </p:cNvPr>
          <p:cNvSpPr>
            <a:spLocks noGrp="1"/>
          </p:cNvSpPr>
          <p:nvPr>
            <p:ph type="title"/>
          </p:nvPr>
        </p:nvSpPr>
        <p:spPr>
          <a:xfrm>
            <a:off x="3776204" y="139046"/>
            <a:ext cx="3657600" cy="954464"/>
          </a:xfrm>
        </p:spPr>
        <p:txBody>
          <a:bodyPr>
            <a:normAutofit/>
          </a:bodyPr>
          <a:lstStyle/>
          <a:p>
            <a:pPr algn="ctr"/>
            <a:r>
              <a:rPr lang="en-US" sz="3600" b="1" kern="100" dirty="0">
                <a:solidFill>
                  <a:schemeClr val="bg1"/>
                </a:solidFill>
                <a:latin typeface="Arial" panose="020B0604020202020204" pitchFamily="34" charset="0"/>
                <a:ea typeface="Calibri" panose="020F0502020204030204" pitchFamily="34" charset="0"/>
                <a:cs typeface="Arial" panose="020B0604020202020204" pitchFamily="34" charset="0"/>
              </a:rPr>
              <a:t>White Tower </a:t>
            </a:r>
            <a:endParaRPr lang="el-GR" sz="3600" b="1"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Θέση κειμένου 3">
            <a:extLst>
              <a:ext uri="{FF2B5EF4-FFF2-40B4-BE49-F238E27FC236}">
                <a16:creationId xmlns:a16="http://schemas.microsoft.com/office/drawing/2014/main" id="{CAFCC489-3EF3-740B-2086-9609A7D13A06}"/>
              </a:ext>
            </a:extLst>
          </p:cNvPr>
          <p:cNvSpPr>
            <a:spLocks noGrp="1"/>
          </p:cNvSpPr>
          <p:nvPr>
            <p:ph type="body" sz="half" idx="2"/>
          </p:nvPr>
        </p:nvSpPr>
        <p:spPr>
          <a:xfrm>
            <a:off x="471342" y="1093510"/>
            <a:ext cx="10567448" cy="4890942"/>
          </a:xfrm>
        </p:spPr>
        <p:txBody>
          <a:bodyPr>
            <a:noAutofit/>
          </a:bodyPr>
          <a:lstStyle/>
          <a:p>
            <a:pPr algn="just">
              <a:lnSpc>
                <a:spcPct val="200000"/>
              </a:lnSpc>
            </a:pP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symbol of Thessaloniki, the White Tower, was built in the 15th century and operated as a prison of long-term convicts and later as a military </a:t>
            </a: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headquarters</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Today, on its six floors there is a permanent exhibition that reflects the history of the city from its foundation in 316 BC </a:t>
            </a: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up</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 this day.</a:t>
            </a:r>
            <a:endParaRPr lang="el-GR"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endParaRPr lang="el-GR" sz="3200" dirty="0"/>
          </a:p>
        </p:txBody>
      </p:sp>
    </p:spTree>
    <p:extLst>
      <p:ext uri="{BB962C8B-B14F-4D97-AF65-F5344CB8AC3E}">
        <p14:creationId xmlns:p14="http://schemas.microsoft.com/office/powerpoint/2010/main" val="187544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snip2DiagRect">
            <a:avLst>
              <a:gd name="adj1" fmla="val 0"/>
              <a:gd name="adj2" fmla="val 0"/>
            </a:avLst>
          </a:prstGeom>
        </p:spPr>
      </p:pic>
    </p:spTree>
    <p:extLst>
      <p:ext uri="{BB962C8B-B14F-4D97-AF65-F5344CB8AC3E}">
        <p14:creationId xmlns:p14="http://schemas.microsoft.com/office/powerpoint/2010/main" val="1485375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90FD6888-19F9-D2AA-624E-9FAFE65BAE11}"/>
              </a:ext>
            </a:extLst>
          </p:cNvPr>
          <p:cNvSpPr>
            <a:spLocks noGrp="1"/>
          </p:cNvSpPr>
          <p:nvPr>
            <p:ph type="body" sz="half" idx="2"/>
          </p:nvPr>
        </p:nvSpPr>
        <p:spPr>
          <a:xfrm>
            <a:off x="678730" y="1065229"/>
            <a:ext cx="10337259" cy="4854804"/>
          </a:xfrm>
        </p:spPr>
        <p:txBody>
          <a:bodyPr>
            <a:normAutofit fontScale="85000" lnSpcReduction="10000"/>
          </a:bodyPr>
          <a:lstStyle/>
          <a:p>
            <a:pPr algn="just">
              <a:lnSpc>
                <a:spcPct val="200000"/>
              </a:lnSpc>
            </a:pP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Known over the years with various names, «Tower of the Lion», «Tower of </a:t>
            </a:r>
            <a:r>
              <a:rPr lang="en-US" sz="32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Kalamaria</a:t>
            </a: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as well as «Tower of the Janissaries» and «Tower of Blood» (</a:t>
            </a:r>
            <a:r>
              <a:rPr lang="en-US" sz="32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Kanli</a:t>
            </a: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2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Koule</a:t>
            </a: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when it became a prison and place of convicts’ execution. In 1831 , the Tower was whitewashed and given the name White (Beyaz </a:t>
            </a:r>
            <a:r>
              <a:rPr lang="en-US" sz="32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Koule</a:t>
            </a: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its current name.</a:t>
            </a:r>
            <a:endParaRPr lang="el-GR"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2183396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snip2DiagRect">
            <a:avLst>
              <a:gd name="adj1" fmla="val 0"/>
              <a:gd name="adj2" fmla="val 0"/>
            </a:avLst>
          </a:prstGeom>
        </p:spPr>
      </p:pic>
    </p:spTree>
    <p:extLst>
      <p:ext uri="{BB962C8B-B14F-4D97-AF65-F5344CB8AC3E}">
        <p14:creationId xmlns:p14="http://schemas.microsoft.com/office/powerpoint/2010/main" val="2307057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BA08A2-AB8E-3ADB-40D2-B5BD4BEB5E92}"/>
              </a:ext>
            </a:extLst>
          </p:cNvPr>
          <p:cNvSpPr>
            <a:spLocks noGrp="1"/>
          </p:cNvSpPr>
          <p:nvPr>
            <p:ph type="title"/>
          </p:nvPr>
        </p:nvSpPr>
        <p:spPr>
          <a:xfrm>
            <a:off x="1872007" y="362932"/>
            <a:ext cx="7313628" cy="1522430"/>
          </a:xfrm>
        </p:spPr>
        <p:txBody>
          <a:bodyPr>
            <a:noAutofit/>
          </a:bodyPr>
          <a:lstStyle/>
          <a:p>
            <a:pPr algn="ctr"/>
            <a:r>
              <a:rPr lang="en-US" sz="3200" b="1" kern="100" dirty="0">
                <a:solidFill>
                  <a:schemeClr val="bg1"/>
                </a:solidFill>
                <a:latin typeface="Arial" panose="020B0604020202020204" pitchFamily="34" charset="0"/>
                <a:ea typeface="Calibri" panose="020F0502020204030204" pitchFamily="34" charset="0"/>
                <a:cs typeface="Arial" panose="020B0604020202020204" pitchFamily="34" charset="0"/>
              </a:rPr>
              <a:t>Rotunda &amp; the Arch of Galerius</a:t>
            </a:r>
            <a:r>
              <a:rPr lang="en-US" sz="3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r>
            <a:br>
              <a:rPr lang="en-US" sz="32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3200" b="1" kern="100" dirty="0">
                <a:solidFill>
                  <a:schemeClr val="bg1"/>
                </a:solidFill>
                <a:latin typeface="Arial" panose="020B0604020202020204" pitchFamily="34" charset="0"/>
                <a:ea typeface="Calibri" panose="020F0502020204030204" pitchFamily="34" charset="0"/>
                <a:cs typeface="Arial" panose="020B0604020202020204" pitchFamily="34" charset="0"/>
              </a:rPr>
              <a:t>(or Kamara )</a:t>
            </a:r>
            <a:endParaRPr lang="el-GR" sz="3200" b="1" dirty="0">
              <a:solidFill>
                <a:schemeClr val="bg1"/>
              </a:solidFill>
              <a:latin typeface="Arial" panose="020B0604020202020204" pitchFamily="34" charset="0"/>
              <a:cs typeface="Arial" panose="020B0604020202020204" pitchFamily="34" charset="0"/>
            </a:endParaRPr>
          </a:p>
        </p:txBody>
      </p:sp>
      <p:sp>
        <p:nvSpPr>
          <p:cNvPr id="4" name="Θέση κειμένου 3">
            <a:extLst>
              <a:ext uri="{FF2B5EF4-FFF2-40B4-BE49-F238E27FC236}">
                <a16:creationId xmlns:a16="http://schemas.microsoft.com/office/drawing/2014/main" id="{15EC7221-37E1-2A7B-8EFF-EB82D0EDD2F0}"/>
              </a:ext>
            </a:extLst>
          </p:cNvPr>
          <p:cNvSpPr>
            <a:spLocks noGrp="1"/>
          </p:cNvSpPr>
          <p:nvPr>
            <p:ph type="body" sz="half" idx="2"/>
          </p:nvPr>
        </p:nvSpPr>
        <p:spPr>
          <a:xfrm>
            <a:off x="395926" y="1885362"/>
            <a:ext cx="10925666" cy="4308048"/>
          </a:xfrm>
        </p:spPr>
        <p:txBody>
          <a:bodyPr>
            <a:normAutofit fontScale="55000" lnSpcReduction="20000"/>
          </a:bodyPr>
          <a:lstStyle/>
          <a:p>
            <a:pPr algn="just">
              <a:lnSpc>
                <a:spcPct val="220000"/>
              </a:lnSpc>
            </a:pPr>
            <a:r>
              <a:rPr lang="en-US" sz="45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The imposing Rotunda was built by Caesar Galerius in the 4th century to be used as a mausoleum, and two centuries later, Emperor Theodosius turned it into a Christian temple. Kamara (or the Arch of Galerius) is located almost next to Rotunda and portrays representations of Galerius’ victories against the Persians. </a:t>
            </a:r>
            <a:endParaRPr lang="el-GR" sz="4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3854865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t="7833" b="7833"/>
          <a:stretch/>
        </p:blipFill>
        <p:spPr>
          <a:xfrm>
            <a:off x="0" y="0"/>
            <a:ext cx="12192000" cy="6858000"/>
          </a:xfrm>
          <a:prstGeom prst="snip2DiagRect">
            <a:avLst>
              <a:gd name="adj1" fmla="val 0"/>
              <a:gd name="adj2" fmla="val 0"/>
            </a:avLst>
          </a:prstGeom>
        </p:spPr>
      </p:pic>
    </p:spTree>
    <p:extLst>
      <p:ext uri="{BB962C8B-B14F-4D97-AF65-F5344CB8AC3E}">
        <p14:creationId xmlns:p14="http://schemas.microsoft.com/office/powerpoint/2010/main" val="102237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t="12383" b="12383"/>
          <a:stretch/>
        </p:blipFill>
        <p:spPr>
          <a:xfrm>
            <a:off x="0" y="0"/>
            <a:ext cx="12192000" cy="6858000"/>
          </a:xfrm>
          <a:prstGeom prst="snip2DiagRect">
            <a:avLst>
              <a:gd name="adj1" fmla="val 571"/>
              <a:gd name="adj2" fmla="val 0"/>
            </a:avLst>
          </a:prstGeom>
        </p:spPr>
      </p:pic>
    </p:spTree>
    <p:extLst>
      <p:ext uri="{BB962C8B-B14F-4D97-AF65-F5344CB8AC3E}">
        <p14:creationId xmlns:p14="http://schemas.microsoft.com/office/powerpoint/2010/main" val="252956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F704E0-5ABF-39C2-2F1D-9B7DF6F0404C}"/>
              </a:ext>
            </a:extLst>
          </p:cNvPr>
          <p:cNvSpPr>
            <a:spLocks noGrp="1"/>
          </p:cNvSpPr>
          <p:nvPr>
            <p:ph type="title"/>
          </p:nvPr>
        </p:nvSpPr>
        <p:spPr>
          <a:xfrm>
            <a:off x="1696825" y="365289"/>
            <a:ext cx="8574447" cy="1025165"/>
          </a:xfrm>
        </p:spPr>
        <p:txBody>
          <a:bodyPr>
            <a:normAutofit fontScale="90000"/>
          </a:bodyPr>
          <a:lstStyle/>
          <a:p>
            <a:pPr algn="ctr"/>
            <a:r>
              <a:rPr lang="en-US" sz="3600" b="1" kern="100" dirty="0">
                <a:solidFill>
                  <a:schemeClr val="bg1"/>
                </a:solidFill>
                <a:latin typeface="Arial" panose="020B0604020202020204" pitchFamily="34" charset="0"/>
                <a:ea typeface="Calibri" panose="020F0502020204030204" pitchFamily="34" charset="0"/>
                <a:cs typeface="Arial" panose="020B0604020202020204" pitchFamily="34" charset="0"/>
              </a:rPr>
              <a:t>Ancient</a:t>
            </a:r>
            <a:r>
              <a:rPr lang="en-US"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kern="100" dirty="0">
                <a:solidFill>
                  <a:schemeClr val="bg1"/>
                </a:solidFill>
                <a:latin typeface="Arial" panose="020B0604020202020204" pitchFamily="34" charset="0"/>
                <a:ea typeface="Calibri" panose="020F0502020204030204" pitchFamily="34" charset="0"/>
                <a:cs typeface="Arial" panose="020B0604020202020204" pitchFamily="34" charset="0"/>
              </a:rPr>
              <a:t>Agora (or Roman Forum)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r>
            <a:br>
              <a:rPr lang="el-GR"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sp>
        <p:nvSpPr>
          <p:cNvPr id="4" name="Θέση κειμένου 3">
            <a:extLst>
              <a:ext uri="{FF2B5EF4-FFF2-40B4-BE49-F238E27FC236}">
                <a16:creationId xmlns:a16="http://schemas.microsoft.com/office/drawing/2014/main" id="{C4B8596B-6437-955D-546F-40F296FC8B90}"/>
              </a:ext>
            </a:extLst>
          </p:cNvPr>
          <p:cNvSpPr>
            <a:spLocks noGrp="1"/>
          </p:cNvSpPr>
          <p:nvPr>
            <p:ph type="body" sz="half" idx="2"/>
          </p:nvPr>
        </p:nvSpPr>
        <p:spPr>
          <a:xfrm>
            <a:off x="565609" y="1668544"/>
            <a:ext cx="10177004" cy="4025246"/>
          </a:xfrm>
        </p:spPr>
        <p:txBody>
          <a:bodyPr>
            <a:normAutofit fontScale="92500"/>
          </a:bodyPr>
          <a:lstStyle/>
          <a:p>
            <a:pPr algn="just">
              <a:lnSpc>
                <a:spcPct val="200000"/>
              </a:lnSpc>
            </a:pP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Ancient Agora or Roman Forum was the commercial, social, administrative and religious center of the city. It was built at the end of the 1st century BC and included in its decor arches, fountains, statues and various smaller buildings. </a:t>
            </a:r>
            <a:endParaRPr lang="el-GR"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l-GR" dirty="0"/>
          </a:p>
        </p:txBody>
      </p:sp>
    </p:spTree>
    <p:extLst>
      <p:ext uri="{BB962C8B-B14F-4D97-AF65-F5344CB8AC3E}">
        <p14:creationId xmlns:p14="http://schemas.microsoft.com/office/powerpoint/2010/main" val="2039626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t="7892" b="7892"/>
          <a:stretch/>
        </p:blipFill>
        <p:spPr>
          <a:xfrm>
            <a:off x="0" y="0"/>
            <a:ext cx="12192000" cy="6858000"/>
          </a:xfrm>
          <a:prstGeom prst="snip2DiagRect">
            <a:avLst>
              <a:gd name="adj1" fmla="val 0"/>
              <a:gd name="adj2" fmla="val 0"/>
            </a:avLst>
          </a:prstGeom>
        </p:spPr>
      </p:pic>
    </p:spTree>
    <p:extLst>
      <p:ext uri="{BB962C8B-B14F-4D97-AF65-F5344CB8AC3E}">
        <p14:creationId xmlns:p14="http://schemas.microsoft.com/office/powerpoint/2010/main" val="2988056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EC4D71-325F-4B7D-139A-3179DFF1F17B}"/>
              </a:ext>
            </a:extLst>
          </p:cNvPr>
          <p:cNvSpPr>
            <a:spLocks noGrp="1"/>
          </p:cNvSpPr>
          <p:nvPr>
            <p:ph type="title"/>
          </p:nvPr>
        </p:nvSpPr>
        <p:spPr>
          <a:xfrm>
            <a:off x="2243580" y="337008"/>
            <a:ext cx="6491123" cy="1371600"/>
          </a:xfrm>
        </p:spPr>
        <p:txBody>
          <a:bodyPr>
            <a:normAutofit/>
          </a:bodyPr>
          <a:lstStyle/>
          <a:p>
            <a:pPr algn="ctr"/>
            <a:r>
              <a:rPr lang="en-US" sz="3200" b="1" kern="100" dirty="0" err="1">
                <a:solidFill>
                  <a:schemeClr val="bg1"/>
                </a:solidFill>
                <a:latin typeface="Arial" panose="020B0604020202020204" pitchFamily="34" charset="0"/>
                <a:ea typeface="Calibri" panose="020F0502020204030204" pitchFamily="34" charset="0"/>
                <a:cs typeface="Arial" panose="020B0604020202020204" pitchFamily="34" charset="0"/>
              </a:rPr>
              <a:t>Zeitenlik</a:t>
            </a:r>
            <a:r>
              <a:rPr lang="en-US" sz="3200" b="1" kern="100" dirty="0">
                <a:solidFill>
                  <a:schemeClr val="bg1"/>
                </a:solidFill>
                <a:latin typeface="Arial" panose="020B0604020202020204" pitchFamily="34" charset="0"/>
                <a:ea typeface="Calibri" panose="020F0502020204030204" pitchFamily="34" charset="0"/>
                <a:cs typeface="Arial" panose="020B0604020202020204" pitchFamily="34" charset="0"/>
              </a:rPr>
              <a:t> Cemetery</a:t>
            </a:r>
            <a:r>
              <a:rPr lang="el-GR" sz="3200" b="1" kern="100" dirty="0">
                <a:solidFill>
                  <a:schemeClr val="bg1"/>
                </a:solidFill>
                <a:latin typeface="Arial" panose="020B0604020202020204" pitchFamily="34" charset="0"/>
                <a:ea typeface="Calibri" panose="020F0502020204030204" pitchFamily="34" charset="0"/>
                <a:cs typeface="Arial" panose="020B0604020202020204" pitchFamily="34" charset="0"/>
              </a:rPr>
              <a:t/>
            </a:r>
            <a:br>
              <a:rPr lang="el-GR" sz="3200" b="1" kern="100" dirty="0">
                <a:solidFill>
                  <a:schemeClr val="bg1"/>
                </a:solidFill>
                <a:latin typeface="Arial" panose="020B0604020202020204" pitchFamily="34" charset="0"/>
                <a:ea typeface="Calibri" panose="020F0502020204030204" pitchFamily="34" charset="0"/>
                <a:cs typeface="Arial" panose="020B0604020202020204" pitchFamily="34" charset="0"/>
              </a:rPr>
            </a:br>
            <a:endParaRPr lang="el-GR" sz="3200" b="1"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Θέση κειμένου 3">
            <a:extLst>
              <a:ext uri="{FF2B5EF4-FFF2-40B4-BE49-F238E27FC236}">
                <a16:creationId xmlns:a16="http://schemas.microsoft.com/office/drawing/2014/main" id="{41BC4C8C-9D86-24F1-6804-698191FC8B19}"/>
              </a:ext>
            </a:extLst>
          </p:cNvPr>
          <p:cNvSpPr>
            <a:spLocks noGrp="1"/>
          </p:cNvSpPr>
          <p:nvPr>
            <p:ph type="body" sz="half" idx="2"/>
          </p:nvPr>
        </p:nvSpPr>
        <p:spPr>
          <a:xfrm>
            <a:off x="329938" y="1432874"/>
            <a:ext cx="10412674" cy="3638747"/>
          </a:xfrm>
        </p:spPr>
        <p:txBody>
          <a:bodyPr>
            <a:normAutofit fontScale="92500"/>
          </a:bodyPr>
          <a:lstStyle/>
          <a:p>
            <a:pPr>
              <a:lnSpc>
                <a:spcPct val="200000"/>
              </a:lnSpc>
            </a:pPr>
            <a:r>
              <a:rPr lang="en-US"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Allied Military Cemetery of </a:t>
            </a:r>
            <a:r>
              <a:rPr lang="en-US" sz="30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Zeitenlik</a:t>
            </a:r>
            <a:r>
              <a:rPr lang="en-US"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is located on </a:t>
            </a:r>
            <a:r>
              <a:rPr lang="en-US" sz="30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Lagadas</a:t>
            </a:r>
            <a:r>
              <a:rPr lang="en-US"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Street, near Dimokratias Square (</a:t>
            </a:r>
            <a:r>
              <a:rPr lang="en-US" sz="30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Vardaris</a:t>
            </a:r>
            <a:r>
              <a:rPr lang="en-US"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area). 20,500 soldiers</a:t>
            </a:r>
            <a:r>
              <a:rPr lang="el-GR"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who fought for the Entente alliance during World War I</a:t>
            </a:r>
            <a:r>
              <a:rPr lang="el-GR"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have been buried there. </a:t>
            </a:r>
            <a:endParaRPr lang="el-GR" sz="3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l-GR" dirty="0">
              <a:solidFill>
                <a:schemeClr val="bg1"/>
              </a:solidFill>
            </a:endParaRPr>
          </a:p>
        </p:txBody>
      </p:sp>
    </p:spTree>
    <p:extLst>
      <p:ext uri="{BB962C8B-B14F-4D97-AF65-F5344CB8AC3E}">
        <p14:creationId xmlns:p14="http://schemas.microsoft.com/office/powerpoint/2010/main" val="4032021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E4A0F6-FA50-EADD-776B-5397FEA43294}"/>
              </a:ext>
            </a:extLst>
          </p:cNvPr>
          <p:cNvSpPr>
            <a:spLocks noGrp="1"/>
          </p:cNvSpPr>
          <p:nvPr>
            <p:ph type="title"/>
          </p:nvPr>
        </p:nvSpPr>
        <p:spPr>
          <a:xfrm>
            <a:off x="2648205" y="245805"/>
            <a:ext cx="6019800" cy="791497"/>
          </a:xfrm>
        </p:spPr>
        <p:txBody>
          <a:bodyPr>
            <a:normAutofit/>
          </a:bodyPr>
          <a:lstStyle/>
          <a:p>
            <a:pPr algn="ctr"/>
            <a:r>
              <a:rPr lang="en-US" sz="4000" b="1" dirty="0">
                <a:solidFill>
                  <a:schemeClr val="bg1"/>
                </a:solidFill>
                <a:latin typeface="Arial" panose="020B0604020202020204" pitchFamily="34" charset="0"/>
                <a:cs typeface="Arial" panose="020B0604020202020204" pitchFamily="34" charset="0"/>
              </a:rPr>
              <a:t>THE CITY’S CULTURE</a:t>
            </a:r>
            <a:endParaRPr lang="el-GR" sz="4000" b="1" dirty="0">
              <a:solidFill>
                <a:schemeClr val="bg1"/>
              </a:solidFill>
              <a:latin typeface="Arial" panose="020B0604020202020204" pitchFamily="34" charset="0"/>
              <a:cs typeface="Arial" panose="020B0604020202020204" pitchFamily="34" charset="0"/>
            </a:endParaRPr>
          </a:p>
        </p:txBody>
      </p:sp>
      <p:sp>
        <p:nvSpPr>
          <p:cNvPr id="4" name="Θέση κειμένου 3">
            <a:extLst>
              <a:ext uri="{FF2B5EF4-FFF2-40B4-BE49-F238E27FC236}">
                <a16:creationId xmlns:a16="http://schemas.microsoft.com/office/drawing/2014/main" id="{474BCE4B-9030-94DA-22DF-9BF96BB5F175}"/>
              </a:ext>
            </a:extLst>
          </p:cNvPr>
          <p:cNvSpPr>
            <a:spLocks noGrp="1"/>
          </p:cNvSpPr>
          <p:nvPr>
            <p:ph type="body" sz="half" idx="2"/>
          </p:nvPr>
        </p:nvSpPr>
        <p:spPr>
          <a:xfrm>
            <a:off x="0" y="1037302"/>
            <a:ext cx="12122870" cy="4537587"/>
          </a:xfrm>
        </p:spPr>
        <p:txBody>
          <a:bodyPr>
            <a:noAutofit/>
          </a:bodyPr>
          <a:lstStyle/>
          <a:p>
            <a:pPr>
              <a:lnSpc>
                <a:spcPct val="200000"/>
              </a:lnSpc>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Established in 316 BC by the Macedonian king Kassandros. Thessaloniki was named after Kassandros’ wife and sister of Alexander the Great. The second largest city of Greece has always been a crossroad of cultures, an important port with a pivotal geographical location, a city with a history that goes back deep into the centuries, composed by immigrants, locals, a mixture of people that left their mark in the architecture, the cuisine and the urban atmosphere. </a:t>
            </a:r>
            <a:endParaRPr lang="el-GR" sz="2400" b="1"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pPr>
            <a:endParaRPr lang="el-GR" sz="2400" dirty="0"/>
          </a:p>
        </p:txBody>
      </p:sp>
    </p:spTree>
    <p:extLst>
      <p:ext uri="{BB962C8B-B14F-4D97-AF65-F5344CB8AC3E}">
        <p14:creationId xmlns:p14="http://schemas.microsoft.com/office/powerpoint/2010/main" val="2863905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t="12500" b="12500"/>
          <a:stretch/>
        </p:blipFill>
        <p:spPr>
          <a:xfrm>
            <a:off x="0" y="0"/>
            <a:ext cx="12192000" cy="6858000"/>
          </a:xfrm>
          <a:prstGeom prst="snip2DiagRect">
            <a:avLst>
              <a:gd name="adj1" fmla="val 0"/>
              <a:gd name="adj2" fmla="val 0"/>
            </a:avLst>
          </a:prstGeom>
        </p:spPr>
      </p:pic>
    </p:spTree>
    <p:extLst>
      <p:ext uri="{BB962C8B-B14F-4D97-AF65-F5344CB8AC3E}">
        <p14:creationId xmlns:p14="http://schemas.microsoft.com/office/powerpoint/2010/main" val="2239580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6C75086B-E996-CC92-FD45-F052DB8F2FB1}"/>
              </a:ext>
            </a:extLst>
          </p:cNvPr>
          <p:cNvSpPr>
            <a:spLocks noGrp="1"/>
          </p:cNvSpPr>
          <p:nvPr>
            <p:ph type="body" sz="half" idx="2"/>
          </p:nvPr>
        </p:nvSpPr>
        <p:spPr>
          <a:xfrm>
            <a:off x="292231" y="2070055"/>
            <a:ext cx="10718276" cy="3425772"/>
          </a:xfrm>
        </p:spPr>
        <p:txBody>
          <a:bodyPr>
            <a:normAutofit lnSpcReduction="10000"/>
          </a:bodyPr>
          <a:lstStyle/>
          <a:p>
            <a:pPr algn="just">
              <a:lnSpc>
                <a:spcPct val="200000"/>
              </a:lnSpc>
            </a:pP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There are also excellent Ottoman monuments in the city. With the White Tower holding the scepters of glory and </a:t>
            </a:r>
            <a:r>
              <a:rPr lang="en-US" sz="28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Bezesteni</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known to the locals as </a:t>
            </a:r>
            <a:r>
              <a:rPr lang="en-US" sz="28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Alkazar</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en-US" sz="28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Loutra</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Paradise, Geni and </a:t>
            </a:r>
            <a:r>
              <a:rPr lang="en-US" sz="28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Yahudi</a:t>
            </a:r>
            <a:r>
              <a:rPr lang="en-US"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Hamam, Alaca Imaret and so many more.</a:t>
            </a:r>
            <a:endParaRPr lang="el-GR"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7" name="Τίτλος 1">
            <a:extLst>
              <a:ext uri="{FF2B5EF4-FFF2-40B4-BE49-F238E27FC236}">
                <a16:creationId xmlns:a16="http://schemas.microsoft.com/office/drawing/2014/main" id="{7AB879FD-06D1-1255-AB6F-4E1972BEEA0E}"/>
              </a:ext>
            </a:extLst>
          </p:cNvPr>
          <p:cNvSpPr txBox="1">
            <a:spLocks/>
          </p:cNvSpPr>
          <p:nvPr/>
        </p:nvSpPr>
        <p:spPr>
          <a:xfrm>
            <a:off x="3233377" y="665375"/>
            <a:ext cx="6019800" cy="1143000"/>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28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kern="100" dirty="0">
                <a:solidFill>
                  <a:schemeClr val="bg1"/>
                </a:solidFill>
                <a:latin typeface="Arial" panose="020B0604020202020204" pitchFamily="34" charset="0"/>
                <a:ea typeface="Calibri" panose="020F0502020204030204" pitchFamily="34" charset="0"/>
                <a:cs typeface="Arial" panose="020B0604020202020204" pitchFamily="34" charset="0"/>
              </a:rPr>
              <a:t>OTTOMAN MONUMENTS OF THE CITY</a:t>
            </a:r>
            <a:endParaRPr lang="el-GR" sz="3200" b="1"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3696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preferRelativeResize="0">
            <a:picLocks/>
          </p:cNvPicPr>
          <p:nvPr/>
        </p:nvPicPr>
        <p:blipFill>
          <a:blip r:embed="rId2">
            <a:extLst>
              <a:ext uri="{28A0092B-C50C-407E-A947-70E740481C1C}">
                <a14:useLocalDpi xmlns:a14="http://schemas.microsoft.com/office/drawing/2010/main" val="0"/>
              </a:ext>
            </a:extLst>
          </a:blip>
          <a:stretch/>
        </p:blipFill>
        <p:spPr>
          <a:xfrm>
            <a:off x="0" y="1"/>
            <a:ext cx="5686425" cy="6858000"/>
          </a:xfrm>
          <a:prstGeom prst="snip2DiagRect">
            <a:avLst>
              <a:gd name="adj1" fmla="val 0"/>
              <a:gd name="adj2" fmla="val 0"/>
            </a:avLst>
          </a:prstGeom>
        </p:spPr>
      </p:pic>
      <p:pic>
        <p:nvPicPr>
          <p:cNvPr id="4" name="Θέση εικόνας 5">
            <a:extLst>
              <a:ext uri="{FF2B5EF4-FFF2-40B4-BE49-F238E27FC236}">
                <a16:creationId xmlns:a16="http://schemas.microsoft.com/office/drawing/2014/main" id="{A12B6997-DE2E-3BE7-00EE-7FB909AAF901}"/>
              </a:ext>
            </a:extLst>
          </p:cNvPr>
          <p:cNvPicPr preferRelativeResize="0">
            <a:picLocks/>
          </p:cNvPicPr>
          <p:nvPr/>
        </p:nvPicPr>
        <p:blipFill>
          <a:blip r:embed="rId3">
            <a:extLst>
              <a:ext uri="{28A0092B-C50C-407E-A947-70E740481C1C}">
                <a14:useLocalDpi xmlns:a14="http://schemas.microsoft.com/office/drawing/2010/main" val="0"/>
              </a:ext>
            </a:extLst>
          </a:blip>
          <a:srcRect t="4878" b="4878"/>
          <a:stretch/>
        </p:blipFill>
        <p:spPr>
          <a:xfrm>
            <a:off x="5686425" y="1"/>
            <a:ext cx="6505575" cy="6858000"/>
          </a:xfrm>
          <a:prstGeom prst="snip2DiagRect">
            <a:avLst>
              <a:gd name="adj1" fmla="val 0"/>
              <a:gd name="adj2" fmla="val 0"/>
            </a:avLst>
          </a:prstGeom>
        </p:spPr>
      </p:pic>
    </p:spTree>
    <p:extLst>
      <p:ext uri="{BB962C8B-B14F-4D97-AF65-F5344CB8AC3E}">
        <p14:creationId xmlns:p14="http://schemas.microsoft.com/office/powerpoint/2010/main" val="2390048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6C75086B-E996-CC92-FD45-F052DB8F2FB1}"/>
              </a:ext>
            </a:extLst>
          </p:cNvPr>
          <p:cNvSpPr>
            <a:spLocks noGrp="1"/>
          </p:cNvSpPr>
          <p:nvPr>
            <p:ph type="body" sz="half" idx="2"/>
          </p:nvPr>
        </p:nvSpPr>
        <p:spPr>
          <a:xfrm>
            <a:off x="517787" y="1273152"/>
            <a:ext cx="10718276" cy="4311695"/>
          </a:xfrm>
        </p:spPr>
        <p:txBody>
          <a:bodyPr>
            <a:noAutofit/>
          </a:bodyPr>
          <a:lstStyle/>
          <a:p>
            <a:pPr algn="just">
              <a:lnSpc>
                <a:spcPct val="150000"/>
              </a:lnSpc>
            </a:pP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Built-in 1484, Alaca Imaret is one of the architectural treasures that Thessaloniki inherited from the Ottoman period. An exceptional building, famous in the centuries that followed its foundation for its intellectual work but also its unique aesthetics, took its name from the colored stones used in the construction of the minaret ("</a:t>
            </a:r>
            <a:r>
              <a:rPr lang="en-US" sz="24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alaca</a:t>
            </a: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means "colored"). The Alaca Imaret (asylum) institution functioned as a mosque, a poorhouse, and a seminary. In the two largest of the five domes, there was a place of prayer, while the rest, which was connected, provided space for meals and teaching.</a:t>
            </a:r>
            <a:endParaRPr lang="el-GR"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Τίτλος 1">
            <a:extLst>
              <a:ext uri="{FF2B5EF4-FFF2-40B4-BE49-F238E27FC236}">
                <a16:creationId xmlns:a16="http://schemas.microsoft.com/office/drawing/2014/main" id="{4D242235-E44C-E4A6-E220-DB364AB82F4A}"/>
              </a:ext>
            </a:extLst>
          </p:cNvPr>
          <p:cNvSpPr txBox="1">
            <a:spLocks/>
          </p:cNvSpPr>
          <p:nvPr/>
        </p:nvSpPr>
        <p:spPr>
          <a:xfrm>
            <a:off x="2867025" y="398773"/>
            <a:ext cx="6019800" cy="963400"/>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28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AlaCa Imaret</a:t>
            </a:r>
            <a:endParaRPr lang="el-GR" sz="3200" b="1"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73833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t="7833" b="7833"/>
          <a:stretch/>
        </p:blipFill>
        <p:spPr>
          <a:xfrm>
            <a:off x="0" y="0"/>
            <a:ext cx="12192000" cy="6858000"/>
          </a:xfrm>
          <a:prstGeom prst="snip2DiagRect">
            <a:avLst>
              <a:gd name="adj1" fmla="val 0"/>
              <a:gd name="adj2" fmla="val 0"/>
            </a:avLst>
          </a:prstGeom>
        </p:spPr>
      </p:pic>
    </p:spTree>
    <p:extLst>
      <p:ext uri="{BB962C8B-B14F-4D97-AF65-F5344CB8AC3E}">
        <p14:creationId xmlns:p14="http://schemas.microsoft.com/office/powerpoint/2010/main" val="1719993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1B003F-67A1-2621-2C3B-45086641D0A6}"/>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935F5938-EC01-3C57-5193-99EC7C101BA4}"/>
              </a:ext>
            </a:extLst>
          </p:cNvPr>
          <p:cNvPicPr>
            <a:picLocks noChangeAspect="1"/>
          </p:cNvPicPr>
          <p:nvPr/>
        </p:nvPicPr>
        <p:blipFill>
          <a:blip r:embed="rId2">
            <a:extLst>
              <a:ext uri="{28A0092B-C50C-407E-A947-70E740481C1C}">
                <a14:useLocalDpi xmlns:a14="http://schemas.microsoft.com/office/drawing/2010/main" val="0"/>
              </a:ext>
            </a:extLst>
          </a:blip>
          <a:srcRect t="7830" b="7830"/>
          <a:stretch/>
        </p:blipFill>
        <p:spPr>
          <a:xfrm>
            <a:off x="0" y="0"/>
            <a:ext cx="12192000" cy="6858000"/>
          </a:xfrm>
          <a:prstGeom prst="snip2DiagRect">
            <a:avLst>
              <a:gd name="adj1" fmla="val 571"/>
              <a:gd name="adj2" fmla="val 0"/>
            </a:avLst>
          </a:prstGeom>
        </p:spPr>
      </p:pic>
    </p:spTree>
    <p:extLst>
      <p:ext uri="{BB962C8B-B14F-4D97-AF65-F5344CB8AC3E}">
        <p14:creationId xmlns:p14="http://schemas.microsoft.com/office/powerpoint/2010/main" val="1495743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141512-D8E1-863E-5C4D-64FDB6E37799}"/>
              </a:ext>
            </a:extLst>
          </p:cNvPr>
          <p:cNvSpPr>
            <a:spLocks noGrp="1"/>
          </p:cNvSpPr>
          <p:nvPr>
            <p:ph type="title"/>
          </p:nvPr>
        </p:nvSpPr>
        <p:spPr>
          <a:xfrm>
            <a:off x="1828800" y="2283791"/>
            <a:ext cx="8534400" cy="1507067"/>
          </a:xfrm>
        </p:spPr>
        <p:txBody>
          <a:bodyPr>
            <a:normAutofit/>
          </a:bodyPr>
          <a:lstStyle/>
          <a:p>
            <a:pPr algn="ctr"/>
            <a:r>
              <a:rPr lang="en-US" sz="8000" b="1" dirty="0">
                <a:solidFill>
                  <a:schemeClr val="bg1"/>
                </a:solidFill>
                <a:latin typeface="Arial" panose="020B0604020202020204" pitchFamily="34" charset="0"/>
                <a:cs typeface="Arial" panose="020B0604020202020204" pitchFamily="34" charset="0"/>
              </a:rPr>
              <a:t>CHURCHES</a:t>
            </a:r>
            <a:endParaRPr lang="el-GR" sz="8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68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F34E0C-22DB-1A6E-C41C-9F0D80B8A152}"/>
              </a:ext>
            </a:extLst>
          </p:cNvPr>
          <p:cNvSpPr>
            <a:spLocks noGrp="1"/>
          </p:cNvSpPr>
          <p:nvPr>
            <p:ph type="title"/>
          </p:nvPr>
        </p:nvSpPr>
        <p:spPr>
          <a:xfrm>
            <a:off x="1779639" y="339366"/>
            <a:ext cx="8201016" cy="1371600"/>
          </a:xfrm>
        </p:spPr>
        <p:txBody>
          <a:bodyPr>
            <a:normAutofit fontScale="90000"/>
          </a:bodyPr>
          <a:lstStyle/>
          <a:p>
            <a:pPr algn="ctr"/>
            <a:r>
              <a:rPr lang="en-US" sz="36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Church of Agios Dimitrios </a:t>
            </a:r>
            <a:br>
              <a:rPr lang="en-US" sz="36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3600" b="1" kern="100" dirty="0">
                <a:solidFill>
                  <a:schemeClr val="bg1"/>
                </a:solidFill>
                <a:latin typeface="Arial" panose="020B0604020202020204" pitchFamily="34" charset="0"/>
                <a:ea typeface="Calibri" panose="020F0502020204030204" pitchFamily="34" charset="0"/>
                <a:cs typeface="Arial" panose="020B0604020202020204" pitchFamily="34" charset="0"/>
              </a:rPr>
              <a:t>(Saint Demetrius)</a:t>
            </a:r>
            <a:r>
              <a:rPr lang="el-GR" sz="20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r>
            <a:br>
              <a:rPr lang="el-GR" sz="20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endParaRPr lang="el-GR" sz="2000" b="1" dirty="0">
              <a:solidFill>
                <a:schemeClr val="bg1"/>
              </a:solidFill>
              <a:latin typeface="Arial" panose="020B0604020202020204" pitchFamily="34" charset="0"/>
              <a:cs typeface="Arial" panose="020B0604020202020204" pitchFamily="34" charset="0"/>
            </a:endParaRPr>
          </a:p>
        </p:txBody>
      </p:sp>
      <p:sp>
        <p:nvSpPr>
          <p:cNvPr id="4" name="Θέση κειμένου 3">
            <a:extLst>
              <a:ext uri="{FF2B5EF4-FFF2-40B4-BE49-F238E27FC236}">
                <a16:creationId xmlns:a16="http://schemas.microsoft.com/office/drawing/2014/main" id="{9103568A-AC94-5674-1457-0A7E84407DA4}"/>
              </a:ext>
            </a:extLst>
          </p:cNvPr>
          <p:cNvSpPr>
            <a:spLocks noGrp="1"/>
          </p:cNvSpPr>
          <p:nvPr>
            <p:ph type="body" sz="half" idx="2"/>
          </p:nvPr>
        </p:nvSpPr>
        <p:spPr>
          <a:xfrm>
            <a:off x="206071" y="1710966"/>
            <a:ext cx="11779857" cy="3896136"/>
          </a:xfrm>
        </p:spPr>
        <p:txBody>
          <a:bodyPr>
            <a:noAutofit/>
          </a:bodyPr>
          <a:lstStyle/>
          <a:p>
            <a:pPr>
              <a:lnSpc>
                <a:spcPct val="200000"/>
              </a:lnSpc>
            </a:pP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One of the most important early Christian churches of Thessaloniki is dedicated to Agios Dimitrios (Saint Demetrius), the patron saint of the city. It is a building that dates from the 7th century and has been declared a world heritage site by UNESCO. Visitors can worship the relics of Saint Demetrius and every year on 26 October they can attend the litany and take part in the procession of the relics and the icon of the Saint in the streets of the city. </a:t>
            </a:r>
            <a:endParaRPr lang="el-GR" sz="24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200000"/>
              </a:lnSpc>
            </a:pPr>
            <a:endParaRPr lang="el-GR" sz="2800" dirty="0"/>
          </a:p>
        </p:txBody>
      </p:sp>
    </p:spTree>
    <p:extLst>
      <p:ext uri="{BB962C8B-B14F-4D97-AF65-F5344CB8AC3E}">
        <p14:creationId xmlns:p14="http://schemas.microsoft.com/office/powerpoint/2010/main" val="1292634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t="7909" b="7909"/>
          <a:stretch/>
        </p:blipFill>
        <p:spPr>
          <a:xfrm>
            <a:off x="0" y="0"/>
            <a:ext cx="12192000" cy="6858000"/>
          </a:xfrm>
          <a:prstGeom prst="snip2DiagRect">
            <a:avLst>
              <a:gd name="adj1" fmla="val 571"/>
              <a:gd name="adj2" fmla="val 0"/>
            </a:avLst>
          </a:prstGeom>
        </p:spPr>
      </p:pic>
    </p:spTree>
    <p:extLst>
      <p:ext uri="{BB962C8B-B14F-4D97-AF65-F5344CB8AC3E}">
        <p14:creationId xmlns:p14="http://schemas.microsoft.com/office/powerpoint/2010/main" val="28855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E3B701-2605-4B25-21E6-813B5FDD51D1}"/>
              </a:ext>
            </a:extLst>
          </p:cNvPr>
          <p:cNvSpPr>
            <a:spLocks noGrp="1"/>
          </p:cNvSpPr>
          <p:nvPr>
            <p:ph type="title"/>
          </p:nvPr>
        </p:nvSpPr>
        <p:spPr>
          <a:xfrm>
            <a:off x="2809187" y="339365"/>
            <a:ext cx="5802967" cy="1218414"/>
          </a:xfrm>
        </p:spPr>
        <p:txBody>
          <a:bodyPr>
            <a:noAutofit/>
          </a:bodyPr>
          <a:lstStyle/>
          <a:p>
            <a:pPr algn="ctr"/>
            <a:r>
              <a:rPr lang="en-US" sz="36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Church of </a:t>
            </a:r>
            <a:r>
              <a:rPr lang="en-US" sz="3600" b="1"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Agia</a:t>
            </a:r>
            <a:r>
              <a:rPr lang="en-US" sz="36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Sofia </a:t>
            </a:r>
            <a:r>
              <a:rPr lang="en-US" sz="3600" b="1" kern="100" dirty="0">
                <a:solidFill>
                  <a:schemeClr val="bg1"/>
                </a:solidFill>
                <a:latin typeface="Arial" panose="020B0604020202020204" pitchFamily="34" charset="0"/>
                <a:ea typeface="Calibri" panose="020F0502020204030204" pitchFamily="34" charset="0"/>
                <a:cs typeface="Arial" panose="020B0604020202020204" pitchFamily="34" charset="0"/>
              </a:rPr>
              <a:t>(Holy Wisdom)</a:t>
            </a:r>
            <a:endParaRPr lang="el-GR" sz="3600" b="1"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Θέση κειμένου 3">
            <a:extLst>
              <a:ext uri="{FF2B5EF4-FFF2-40B4-BE49-F238E27FC236}">
                <a16:creationId xmlns:a16="http://schemas.microsoft.com/office/drawing/2014/main" id="{12800D0F-AC7D-CBE8-A620-989FA24AC10A}"/>
              </a:ext>
            </a:extLst>
          </p:cNvPr>
          <p:cNvSpPr>
            <a:spLocks noGrp="1"/>
          </p:cNvSpPr>
          <p:nvPr>
            <p:ph type="body" sz="half" idx="2"/>
          </p:nvPr>
        </p:nvSpPr>
        <p:spPr>
          <a:xfrm>
            <a:off x="197963" y="1894789"/>
            <a:ext cx="11510128" cy="4128940"/>
          </a:xfrm>
        </p:spPr>
        <p:txBody>
          <a:bodyPr>
            <a:normAutofit fontScale="77500" lnSpcReduction="20000"/>
          </a:bodyPr>
          <a:lstStyle/>
          <a:p>
            <a:pPr>
              <a:lnSpc>
                <a:spcPct val="220000"/>
              </a:lnSpc>
            </a:pPr>
            <a:r>
              <a:rPr lang="en-US" sz="3000" b="1" kern="100" dirty="0">
                <a:solidFill>
                  <a:schemeClr val="bg1"/>
                </a:solidFill>
                <a:latin typeface="Arial" panose="020B0604020202020204" pitchFamily="34" charset="0"/>
                <a:ea typeface="Calibri" panose="020F0502020204030204" pitchFamily="34" charset="0"/>
                <a:cs typeface="Arial" panose="020B0604020202020204" pitchFamily="34" charset="0"/>
              </a:rPr>
              <a:t>Built at the end of the 7th century and imitating the structure of Hagia Sophia in Constantinople (present-day Istanbul, Turkey), the church has kept intact through time a huge mosaic depicting the Ascension of Jesus Christ in the interior of the central dome. It is one of the most beautiful Byzantine churches in Thessaloniki and a UNESCO monument of world cultural heritage.  </a:t>
            </a:r>
            <a:endParaRPr lang="el-GR" sz="3000" b="1"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147994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2AAB-9EE6-EB75-BD9E-BF50FAA83B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6D4F09-7237-9B4C-961F-A86A04A18D17}"/>
              </a:ext>
            </a:extLst>
          </p:cNvPr>
          <p:cNvSpPr>
            <a:spLocks noGrp="1"/>
          </p:cNvSpPr>
          <p:nvPr>
            <p:ph type="title"/>
          </p:nvPr>
        </p:nvSpPr>
        <p:spPr/>
        <p:txBody>
          <a:bodyPr/>
          <a:lstStyle/>
          <a:p>
            <a:endParaRPr lang="el-GR" dirty="0"/>
          </a:p>
        </p:txBody>
      </p:sp>
      <p:pic>
        <p:nvPicPr>
          <p:cNvPr id="3" name="Θέση εικόνας 5">
            <a:extLst>
              <a:ext uri="{FF2B5EF4-FFF2-40B4-BE49-F238E27FC236}">
                <a16:creationId xmlns:a16="http://schemas.microsoft.com/office/drawing/2014/main" id="{D0AA8E7D-EE1E-EC0D-39F7-9C0B9F9D733E}"/>
              </a:ext>
            </a:extLst>
          </p:cNvPr>
          <p:cNvPicPr>
            <a:picLocks noChangeAspect="1"/>
          </p:cNvPicPr>
          <p:nvPr/>
        </p:nvPicPr>
        <p:blipFill>
          <a:blip r:embed="rId2">
            <a:extLst>
              <a:ext uri="{28A0092B-C50C-407E-A947-70E740481C1C}">
                <a14:useLocalDpi xmlns:a14="http://schemas.microsoft.com/office/drawing/2010/main" val="0"/>
              </a:ext>
            </a:extLst>
          </a:blip>
          <a:srcRect t="7744" b="7744"/>
          <a:stretch/>
        </p:blipFill>
        <p:spPr>
          <a:xfrm>
            <a:off x="0" y="0"/>
            <a:ext cx="12192000" cy="6858000"/>
          </a:xfrm>
          <a:prstGeom prst="snip2DiagRect">
            <a:avLst>
              <a:gd name="adj1" fmla="val 571"/>
              <a:gd name="adj2" fmla="val 0"/>
            </a:avLst>
          </a:prstGeom>
        </p:spPr>
      </p:pic>
    </p:spTree>
    <p:extLst>
      <p:ext uri="{BB962C8B-B14F-4D97-AF65-F5344CB8AC3E}">
        <p14:creationId xmlns:p14="http://schemas.microsoft.com/office/powerpoint/2010/main" val="991592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2DCCFF-9AFD-16B3-AA50-6FF7CBEADC06}"/>
              </a:ext>
            </a:extLst>
          </p:cNvPr>
          <p:cNvSpPr>
            <a:spLocks noGrp="1"/>
          </p:cNvSpPr>
          <p:nvPr>
            <p:ph type="title"/>
          </p:nvPr>
        </p:nvSpPr>
        <p:spPr>
          <a:xfrm>
            <a:off x="1401451" y="1008841"/>
            <a:ext cx="9389097" cy="3129526"/>
          </a:xfrm>
        </p:spPr>
        <p:txBody>
          <a:bodyPr>
            <a:normAutofit/>
          </a:bodyPr>
          <a:lstStyle/>
          <a:p>
            <a:pPr algn="ctr"/>
            <a:r>
              <a:rPr lang="en-US" sz="8000" b="1" dirty="0">
                <a:solidFill>
                  <a:schemeClr val="bg1"/>
                </a:solidFill>
                <a:latin typeface="Arial" panose="020B0604020202020204" pitchFamily="34" charset="0"/>
                <a:cs typeface="Arial" panose="020B0604020202020204" pitchFamily="34" charset="0"/>
              </a:rPr>
              <a:t>MONUMENTS AND OTHERS</a:t>
            </a:r>
            <a:r>
              <a:rPr lang="en-US" sz="3200" b="1" dirty="0">
                <a:solidFill>
                  <a:schemeClr val="bg1"/>
                </a:solidFill>
                <a:latin typeface="Arial" panose="020B0604020202020204" pitchFamily="34" charset="0"/>
                <a:cs typeface="Arial" panose="020B0604020202020204" pitchFamily="34" charset="0"/>
              </a:rPr>
              <a:t> </a:t>
            </a:r>
            <a:endParaRPr lang="el-GR" sz="8000" b="1" dirty="0">
              <a:solidFill>
                <a:schemeClr val="bg1"/>
              </a:solidFill>
              <a:latin typeface="Arial" panose="020B0604020202020204" pitchFamily="34" charset="0"/>
              <a:cs typeface="Arial" panose="020B0604020202020204" pitchFamily="34" charset="0"/>
            </a:endParaRPr>
          </a:p>
        </p:txBody>
      </p:sp>
      <p:sp>
        <p:nvSpPr>
          <p:cNvPr id="3" name="Θέση κειμένου 3">
            <a:extLst>
              <a:ext uri="{FF2B5EF4-FFF2-40B4-BE49-F238E27FC236}">
                <a16:creationId xmlns:a16="http://schemas.microsoft.com/office/drawing/2014/main" id="{265A6B5E-9C79-7C5E-C63B-6A7469E79ECE}"/>
              </a:ext>
            </a:extLst>
          </p:cNvPr>
          <p:cNvSpPr txBox="1">
            <a:spLocks/>
          </p:cNvSpPr>
          <p:nvPr/>
        </p:nvSpPr>
        <p:spPr>
          <a:xfrm>
            <a:off x="1882219" y="3827283"/>
            <a:ext cx="8427560" cy="1046376"/>
          </a:xfrm>
          <a:prstGeom prst="rect">
            <a:avLst/>
          </a:prstGeom>
        </p:spPr>
        <p:txBody>
          <a:bodyP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nSpc>
                <a:spcPct val="200000"/>
              </a:lnSpc>
              <a:buNone/>
            </a:pPr>
            <a:r>
              <a:rPr lang="en-US" sz="36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Thessaloniki has 15 UNESCO monuments</a:t>
            </a:r>
            <a:endParaRPr lang="el-GR" sz="36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3845261"/>
      </p:ext>
    </p:extLst>
  </p:cSld>
  <p:clrMapOvr>
    <a:masterClrMapping/>
  </p:clrMapOvr>
</p:sld>
</file>

<file path=ppt/theme/theme1.xml><?xml version="1.0" encoding="utf-8"?>
<a:theme xmlns:a="http://schemas.openxmlformats.org/drawingml/2006/main" name="Κομμάτι">
  <a:themeElements>
    <a:clrScheme name="Κομμάτ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Κομμάτ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ομμάτ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1653</TotalTime>
  <Words>720</Words>
  <Application>Microsoft Office PowerPoint</Application>
  <PresentationFormat>Widescreen</PresentationFormat>
  <Paragraphs>24</Paragraphs>
  <Slides>24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24</vt:i4>
      </vt:variant>
    </vt:vector>
  </HeadingPairs>
  <TitlesOfParts>
    <vt:vector size="30" baseType="lpstr">
      <vt:lpstr>Arial</vt:lpstr>
      <vt:lpstr>Calibri</vt:lpstr>
      <vt:lpstr>Century Gothic</vt:lpstr>
      <vt:lpstr>Times New Roman</vt:lpstr>
      <vt:lpstr>Wingdings 3</vt:lpstr>
      <vt:lpstr>Κομμάτι</vt:lpstr>
      <vt:lpstr>THESSALONIKI</vt:lpstr>
      <vt:lpstr>THE CITY’S CULTURE</vt:lpstr>
      <vt:lpstr>Presentazione standard di PowerPoint</vt:lpstr>
      <vt:lpstr>CHURCHES</vt:lpstr>
      <vt:lpstr>Church of Agios Dimitrios  (Saint Demetrius) </vt:lpstr>
      <vt:lpstr>Presentazione standard di PowerPoint</vt:lpstr>
      <vt:lpstr>Church of Agia Sofia (Holy Wisdom)</vt:lpstr>
      <vt:lpstr>Presentazione standard di PowerPoint</vt:lpstr>
      <vt:lpstr>MONUMENTS AND OTHERS </vt:lpstr>
      <vt:lpstr>White Tower </vt:lpstr>
      <vt:lpstr>Presentazione standard di PowerPoint</vt:lpstr>
      <vt:lpstr>Presentazione standard di PowerPoint</vt:lpstr>
      <vt:lpstr>Presentazione standard di PowerPoint</vt:lpstr>
      <vt:lpstr>Rotunda &amp; the Arch of Galerius (or Kamara )</vt:lpstr>
      <vt:lpstr>Presentazione standard di PowerPoint</vt:lpstr>
      <vt:lpstr>Presentazione standard di PowerPoint</vt:lpstr>
      <vt:lpstr>Ancient Agora (or Roman Forum)  </vt:lpstr>
      <vt:lpstr>Presentazione standard di PowerPoint</vt:lpstr>
      <vt:lpstr>Zeitenlik Cemetery </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THESSALONIKI</dc:title>
  <dc:creator>Ζήσης Κουκουβίτης</dc:creator>
  <cp:lastModifiedBy>TECNO</cp:lastModifiedBy>
  <cp:revision>21</cp:revision>
  <dcterms:created xsi:type="dcterms:W3CDTF">2025-04-03T18:02:23Z</dcterms:created>
  <dcterms:modified xsi:type="dcterms:W3CDTF">2025-05-27T06:44:18Z</dcterms:modified>
</cp:coreProperties>
</file>