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hr-HR"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hr-HR"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hr-HR"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hr-HR"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hr-HR"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hr-HR"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41"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4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4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4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5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
        <p:nvSpPr>
          <p:cNvPr id="5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5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5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5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5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5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6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6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hr-HR" sz="3200" b="0" strike="noStrike" spc="-1">
              <a:latin typeface="Arial"/>
            </a:endParaRPr>
          </a:p>
        </p:txBody>
      </p:sp>
      <p:sp>
        <p:nvSpPr>
          <p:cNvPr id="6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6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6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6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
        <p:nvSpPr>
          <p:cNvPr id="6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7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hr-HR" sz="3200" b="0" strike="noStrike" spc="-1">
              <a:latin typeface="Arial"/>
            </a:endParaRPr>
          </a:p>
        </p:txBody>
      </p:sp>
      <p:sp>
        <p:nvSpPr>
          <p:cNvPr id="7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hr-HR" sz="3200" b="0" strike="noStrike" spc="-1">
              <a:latin typeface="Arial"/>
            </a:endParaRPr>
          </a:p>
        </p:txBody>
      </p:sp>
      <p:sp>
        <p:nvSpPr>
          <p:cNvPr id="7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hr-HR" sz="3200" b="0" strike="noStrike" spc="-1">
              <a:latin typeface="Arial"/>
            </a:endParaRPr>
          </a:p>
        </p:txBody>
      </p:sp>
      <p:sp>
        <p:nvSpPr>
          <p:cNvPr id="7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hr-HR" sz="3200" b="0" strike="noStrike" spc="-1">
              <a:latin typeface="Arial"/>
            </a:endParaRPr>
          </a:p>
        </p:txBody>
      </p:sp>
      <p:sp>
        <p:nvSpPr>
          <p:cNvPr id="7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hr-HR" sz="3200" b="0" strike="noStrike" spc="-1">
              <a:latin typeface="Arial"/>
            </a:endParaRPr>
          </a:p>
        </p:txBody>
      </p:sp>
      <p:sp>
        <p:nvSpPr>
          <p:cNvPr id="7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79"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8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8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8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8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
        <p:nvSpPr>
          <p:cNvPr id="9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9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9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9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9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9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10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hr-HR" sz="3200" b="0" strike="noStrike" spc="-1">
              <a:latin typeface="Arial"/>
            </a:endParaRPr>
          </a:p>
        </p:txBody>
      </p:sp>
      <p:sp>
        <p:nvSpPr>
          <p:cNvPr id="10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10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
        <p:nvSpPr>
          <p:cNvPr id="10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10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hr-HR" sz="3200" b="0" strike="noStrike" spc="-1">
              <a:latin typeface="Arial"/>
            </a:endParaRPr>
          </a:p>
        </p:txBody>
      </p:sp>
      <p:sp>
        <p:nvSpPr>
          <p:cNvPr id="10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hr-HR" sz="3200" b="0" strike="noStrike" spc="-1">
              <a:latin typeface="Arial"/>
            </a:endParaRPr>
          </a:p>
        </p:txBody>
      </p:sp>
      <p:sp>
        <p:nvSpPr>
          <p:cNvPr id="11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hr-HR" sz="3200" b="0" strike="noStrike" spc="-1">
              <a:latin typeface="Arial"/>
            </a:endParaRPr>
          </a:p>
        </p:txBody>
      </p:sp>
      <p:sp>
        <p:nvSpPr>
          <p:cNvPr id="11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hr-HR" sz="3200" b="0" strike="noStrike" spc="-1">
              <a:latin typeface="Arial"/>
            </a:endParaRPr>
          </a:p>
        </p:txBody>
      </p:sp>
      <p:sp>
        <p:nvSpPr>
          <p:cNvPr id="11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hr-HR" sz="3200" b="0" strike="noStrike" spc="-1">
              <a:latin typeface="Arial"/>
            </a:endParaRPr>
          </a:p>
        </p:txBody>
      </p:sp>
      <p:sp>
        <p:nvSpPr>
          <p:cNvPr id="11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hr-H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hr-HR"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hr-HR"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hr-HR"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hr-HR"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hr-HR"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hr-HR"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838080" y="454680"/>
            <a:ext cx="10514880" cy="1145160"/>
          </a:xfrm>
          <a:prstGeom prst="rect">
            <a:avLst/>
          </a:prstGeom>
        </p:spPr>
        <p:txBody>
          <a:bodyPr lIns="0" tIns="0" rIns="0" bIns="0" anchor="ctr">
            <a:spAutoFit/>
          </a:bodyPr>
          <a:lstStyle/>
          <a:p>
            <a:r>
              <a:rPr lang="hr-HR" sz="1800" b="0" strike="noStrike" spc="-1">
                <a:latin typeface="Arial"/>
              </a:rPr>
              <a:t>Kliknite za uređivanje oblika naslova teksta</a:t>
            </a:r>
          </a:p>
        </p:txBody>
      </p:sp>
      <p:sp>
        <p:nvSpPr>
          <p:cNvPr id="3" name="PlaceHolder 2"/>
          <p:cNvSpPr>
            <a:spLocks noGrp="1"/>
          </p:cNvSpPr>
          <p:nvPr>
            <p:ph type="body"/>
          </p:nvPr>
        </p:nvSpPr>
        <p:spPr>
          <a:xfrm>
            <a:off x="838080" y="1825560"/>
            <a:ext cx="10514880" cy="435060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hr-HR" sz="1800" b="0" strike="noStrike" spc="-1">
                <a:latin typeface="Arial"/>
              </a:rPr>
              <a:t>Kliknite za uređivanje oblika teksta</a:t>
            </a:r>
          </a:p>
          <a:p>
            <a:pPr marL="864000" lvl="1" indent="-324000">
              <a:spcBef>
                <a:spcPts val="1134"/>
              </a:spcBef>
              <a:buClr>
                <a:srgbClr val="000000"/>
              </a:buClr>
              <a:buSzPct val="75000"/>
              <a:buFont typeface="Symbol" charset="2"/>
              <a:buChar char=""/>
            </a:pPr>
            <a:r>
              <a:rPr lang="hr-HR" sz="1800" b="0" strike="noStrike" spc="-1">
                <a:latin typeface="Arial"/>
              </a:rPr>
              <a:t>Druga razina konture</a:t>
            </a:r>
          </a:p>
          <a:p>
            <a:pPr marL="1296000" lvl="2" indent="-288000">
              <a:spcBef>
                <a:spcPts val="850"/>
              </a:spcBef>
              <a:buClr>
                <a:srgbClr val="000000"/>
              </a:buClr>
              <a:buSzPct val="45000"/>
              <a:buFont typeface="Wingdings" charset="2"/>
              <a:buChar char=""/>
            </a:pPr>
            <a:r>
              <a:rPr lang="hr-HR" sz="1800" b="0" strike="noStrike" spc="-1">
                <a:latin typeface="Arial"/>
              </a:rPr>
              <a:t>Treća razina konture</a:t>
            </a:r>
          </a:p>
          <a:p>
            <a:pPr marL="1728000" lvl="3" indent="-216000">
              <a:spcBef>
                <a:spcPts val="567"/>
              </a:spcBef>
              <a:buClr>
                <a:srgbClr val="000000"/>
              </a:buClr>
              <a:buSzPct val="75000"/>
              <a:buFont typeface="Symbol" charset="2"/>
              <a:buChar char=""/>
            </a:pPr>
            <a:r>
              <a:rPr lang="hr-HR" sz="1800" b="0" strike="noStrike" spc="-1">
                <a:latin typeface="Arial"/>
              </a:rPr>
              <a:t>Četvrta razina kontura</a:t>
            </a:r>
          </a:p>
          <a:p>
            <a:pPr marL="2160000" lvl="4" indent="-216000">
              <a:spcBef>
                <a:spcPts val="283"/>
              </a:spcBef>
              <a:buClr>
                <a:srgbClr val="000000"/>
              </a:buClr>
              <a:buSzPct val="45000"/>
              <a:buFont typeface="Wingdings" charset="2"/>
              <a:buChar char=""/>
            </a:pPr>
            <a:r>
              <a:rPr lang="hr-HR" sz="1800" b="0" strike="noStrike" spc="-1">
                <a:latin typeface="Arial"/>
              </a:rPr>
              <a:t>Peta razina kontura</a:t>
            </a:r>
          </a:p>
          <a:p>
            <a:pPr marL="2592000" lvl="5" indent="-216000">
              <a:spcBef>
                <a:spcPts val="283"/>
              </a:spcBef>
              <a:buClr>
                <a:srgbClr val="000000"/>
              </a:buClr>
              <a:buSzPct val="45000"/>
              <a:buFont typeface="Wingdings" charset="2"/>
              <a:buChar char=""/>
            </a:pPr>
            <a:r>
              <a:rPr lang="hr-HR" sz="1800" b="0" strike="noStrike" spc="-1">
                <a:latin typeface="Arial"/>
              </a:rPr>
              <a:t>Šesta razina kontura</a:t>
            </a:r>
          </a:p>
          <a:p>
            <a:pPr marL="3024000" lvl="6" indent="-216000">
              <a:spcBef>
                <a:spcPts val="283"/>
              </a:spcBef>
              <a:buClr>
                <a:srgbClr val="000000"/>
              </a:buClr>
              <a:buSzPct val="45000"/>
              <a:buFont typeface="Wingdings" charset="2"/>
              <a:buChar char=""/>
            </a:pPr>
            <a:r>
              <a:rPr lang="hr-HR" sz="1800" b="0" strike="noStrike" spc="-1">
                <a:latin typeface="Arial"/>
              </a:rPr>
              <a:t>Sedma razina konture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8080" y="454680"/>
            <a:ext cx="10514880" cy="1145160"/>
          </a:xfrm>
          <a:prstGeom prst="rect">
            <a:avLst/>
          </a:prstGeom>
        </p:spPr>
        <p:txBody>
          <a:bodyPr lIns="0" tIns="0" rIns="0" bIns="0" anchor="ctr">
            <a:spAutoFit/>
          </a:bodyPr>
          <a:lstStyle/>
          <a:p>
            <a:r>
              <a:rPr lang="hr-HR" sz="1800" b="0" strike="noStrike" spc="-1">
                <a:latin typeface="Arial"/>
              </a:rPr>
              <a:t>Kliknite za uređivanje oblika naslova teksta</a:t>
            </a:r>
          </a:p>
        </p:txBody>
      </p:sp>
      <p:sp>
        <p:nvSpPr>
          <p:cNvPr id="39"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hr-HR" sz="3200" b="0" strike="noStrike" spc="-1">
                <a:latin typeface="Arial"/>
              </a:rPr>
              <a:t>Kliknite za uređivanje oblika teksta</a:t>
            </a:r>
          </a:p>
          <a:p>
            <a:pPr marL="864000" lvl="1" indent="-324000">
              <a:spcBef>
                <a:spcPts val="1134"/>
              </a:spcBef>
              <a:buClr>
                <a:srgbClr val="000000"/>
              </a:buClr>
              <a:buSzPct val="75000"/>
              <a:buFont typeface="Symbol" charset="2"/>
              <a:buChar char=""/>
            </a:pPr>
            <a:r>
              <a:rPr lang="hr-HR" sz="2800" b="0" strike="noStrike" spc="-1">
                <a:latin typeface="Arial"/>
              </a:rPr>
              <a:t>Druga razina konture</a:t>
            </a:r>
          </a:p>
          <a:p>
            <a:pPr marL="1296000" lvl="2" indent="-288000">
              <a:spcBef>
                <a:spcPts val="850"/>
              </a:spcBef>
              <a:buClr>
                <a:srgbClr val="000000"/>
              </a:buClr>
              <a:buSzPct val="45000"/>
              <a:buFont typeface="Wingdings" charset="2"/>
              <a:buChar char=""/>
            </a:pPr>
            <a:r>
              <a:rPr lang="hr-HR" sz="2400" b="0" strike="noStrike" spc="-1">
                <a:latin typeface="Arial"/>
              </a:rPr>
              <a:t>Treća razina konture</a:t>
            </a:r>
          </a:p>
          <a:p>
            <a:pPr marL="1728000" lvl="3" indent="-216000">
              <a:spcBef>
                <a:spcPts val="567"/>
              </a:spcBef>
              <a:buClr>
                <a:srgbClr val="000000"/>
              </a:buClr>
              <a:buSzPct val="75000"/>
              <a:buFont typeface="Symbol" charset="2"/>
              <a:buChar char=""/>
            </a:pPr>
            <a:r>
              <a:rPr lang="hr-HR" sz="2000" b="0" strike="noStrike" spc="-1">
                <a:latin typeface="Arial"/>
              </a:rPr>
              <a:t>Četvrta razina kontura</a:t>
            </a:r>
          </a:p>
          <a:p>
            <a:pPr marL="2160000" lvl="4" indent="-216000">
              <a:spcBef>
                <a:spcPts val="283"/>
              </a:spcBef>
              <a:buClr>
                <a:srgbClr val="000000"/>
              </a:buClr>
              <a:buSzPct val="45000"/>
              <a:buFont typeface="Wingdings" charset="2"/>
              <a:buChar char=""/>
            </a:pPr>
            <a:r>
              <a:rPr lang="hr-HR" sz="2000" b="0" strike="noStrike" spc="-1">
                <a:latin typeface="Arial"/>
              </a:rPr>
              <a:t>Peta razina kontura</a:t>
            </a:r>
          </a:p>
          <a:p>
            <a:pPr marL="2592000" lvl="5" indent="-216000">
              <a:spcBef>
                <a:spcPts val="283"/>
              </a:spcBef>
              <a:buClr>
                <a:srgbClr val="000000"/>
              </a:buClr>
              <a:buSzPct val="45000"/>
              <a:buFont typeface="Wingdings" charset="2"/>
              <a:buChar char=""/>
            </a:pPr>
            <a:r>
              <a:rPr lang="hr-HR" sz="2000" b="0" strike="noStrike" spc="-1">
                <a:latin typeface="Arial"/>
              </a:rPr>
              <a:t>Šesta razina kontura</a:t>
            </a:r>
          </a:p>
          <a:p>
            <a:pPr marL="3024000" lvl="6" indent="-216000">
              <a:spcBef>
                <a:spcPts val="283"/>
              </a:spcBef>
              <a:buClr>
                <a:srgbClr val="000000"/>
              </a:buClr>
              <a:buSzPct val="45000"/>
              <a:buFont typeface="Wingdings" charset="2"/>
              <a:buChar char=""/>
            </a:pPr>
            <a:r>
              <a:rPr lang="hr-HR" sz="2000" b="0" strike="noStrike" spc="-1">
                <a:latin typeface="Arial"/>
              </a:rPr>
              <a:t>Sedma razina konture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hr-HR" sz="4400" b="0" strike="noStrike" spc="-1">
                <a:latin typeface="Arial"/>
              </a:rPr>
              <a:t>Kliknite za uređivanje oblika naslova teksta</a:t>
            </a:r>
          </a:p>
        </p:txBody>
      </p:sp>
      <p:sp>
        <p:nvSpPr>
          <p:cNvPr id="77"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hr-HR" sz="3200" b="0" strike="noStrike" spc="-1">
                <a:latin typeface="Arial"/>
              </a:rPr>
              <a:t>Kliknite za uređivanje oblika teksta</a:t>
            </a:r>
          </a:p>
          <a:p>
            <a:pPr marL="864000" lvl="1" indent="-324000">
              <a:spcBef>
                <a:spcPts val="1134"/>
              </a:spcBef>
              <a:buClr>
                <a:srgbClr val="000000"/>
              </a:buClr>
              <a:buSzPct val="75000"/>
              <a:buFont typeface="Symbol" charset="2"/>
              <a:buChar char=""/>
            </a:pPr>
            <a:r>
              <a:rPr lang="hr-HR" sz="2800" b="0" strike="noStrike" spc="-1">
                <a:latin typeface="Arial"/>
              </a:rPr>
              <a:t>Druga razina konture</a:t>
            </a:r>
          </a:p>
          <a:p>
            <a:pPr marL="1296000" lvl="2" indent="-288000">
              <a:spcBef>
                <a:spcPts val="850"/>
              </a:spcBef>
              <a:buClr>
                <a:srgbClr val="000000"/>
              </a:buClr>
              <a:buSzPct val="45000"/>
              <a:buFont typeface="Wingdings" charset="2"/>
              <a:buChar char=""/>
            </a:pPr>
            <a:r>
              <a:rPr lang="hr-HR" sz="2400" b="0" strike="noStrike" spc="-1">
                <a:latin typeface="Arial"/>
              </a:rPr>
              <a:t>Treća razina konture</a:t>
            </a:r>
          </a:p>
          <a:p>
            <a:pPr marL="1728000" lvl="3" indent="-216000">
              <a:spcBef>
                <a:spcPts val="567"/>
              </a:spcBef>
              <a:buClr>
                <a:srgbClr val="000000"/>
              </a:buClr>
              <a:buSzPct val="75000"/>
              <a:buFont typeface="Symbol" charset="2"/>
              <a:buChar char=""/>
            </a:pPr>
            <a:r>
              <a:rPr lang="hr-HR" sz="2000" b="0" strike="noStrike" spc="-1">
                <a:latin typeface="Arial"/>
              </a:rPr>
              <a:t>Četvrta razina kontura</a:t>
            </a:r>
          </a:p>
          <a:p>
            <a:pPr marL="2160000" lvl="4" indent="-216000">
              <a:spcBef>
                <a:spcPts val="283"/>
              </a:spcBef>
              <a:buClr>
                <a:srgbClr val="000000"/>
              </a:buClr>
              <a:buSzPct val="45000"/>
              <a:buFont typeface="Wingdings" charset="2"/>
              <a:buChar char=""/>
            </a:pPr>
            <a:r>
              <a:rPr lang="hr-HR" sz="2000" b="0" strike="noStrike" spc="-1">
                <a:latin typeface="Arial"/>
              </a:rPr>
              <a:t>Peta razina kontura</a:t>
            </a:r>
          </a:p>
          <a:p>
            <a:pPr marL="2592000" lvl="5" indent="-216000">
              <a:spcBef>
                <a:spcPts val="283"/>
              </a:spcBef>
              <a:buClr>
                <a:srgbClr val="000000"/>
              </a:buClr>
              <a:buSzPct val="45000"/>
              <a:buFont typeface="Wingdings" charset="2"/>
              <a:buChar char=""/>
            </a:pPr>
            <a:r>
              <a:rPr lang="hr-HR" sz="2000" b="0" strike="noStrike" spc="-1">
                <a:latin typeface="Arial"/>
              </a:rPr>
              <a:t>Šesta razina kontura</a:t>
            </a:r>
          </a:p>
          <a:p>
            <a:pPr marL="3024000" lvl="6" indent="-216000">
              <a:spcBef>
                <a:spcPts val="283"/>
              </a:spcBef>
              <a:buClr>
                <a:srgbClr val="000000"/>
              </a:buClr>
              <a:buSzPct val="45000"/>
              <a:buFont typeface="Wingdings" charset="2"/>
              <a:buChar char=""/>
            </a:pPr>
            <a:r>
              <a:rPr lang="hr-HR" sz="2000" b="0" strike="noStrike" spc="-1">
                <a:latin typeface="Arial"/>
              </a:rPr>
              <a:t>Sedma razina konture</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1523880" y="1122480"/>
            <a:ext cx="9143280" cy="2386800"/>
          </a:xfrm>
          <a:prstGeom prst="rect">
            <a:avLst/>
          </a:prstGeom>
          <a:noFill/>
          <a:ln>
            <a:noFill/>
          </a:ln>
        </p:spPr>
        <p:style>
          <a:lnRef idx="0">
            <a:scrgbClr r="0" g="0" b="0"/>
          </a:lnRef>
          <a:fillRef idx="0">
            <a:scrgbClr r="0" g="0" b="0"/>
          </a:fillRef>
          <a:effectRef idx="0">
            <a:scrgbClr r="0" g="0" b="0"/>
          </a:effectRef>
          <a:fontRef idx="minor"/>
        </p:style>
      </p:sp>
      <p:sp>
        <p:nvSpPr>
          <p:cNvPr id="115" name="CustomShape 2"/>
          <p:cNvSpPr/>
          <p:nvPr/>
        </p:nvSpPr>
        <p:spPr>
          <a:xfrm>
            <a:off x="609480" y="1604520"/>
            <a:ext cx="10972080" cy="3976920"/>
          </a:xfrm>
          <a:prstGeom prst="rect">
            <a:avLst/>
          </a:prstGeom>
          <a:noFill/>
          <a:ln>
            <a:noFill/>
          </a:ln>
        </p:spPr>
        <p:style>
          <a:lnRef idx="0">
            <a:scrgbClr r="0" g="0" b="0"/>
          </a:lnRef>
          <a:fillRef idx="0">
            <a:scrgbClr r="0" g="0" b="0"/>
          </a:fillRef>
          <a:effectRef idx="0">
            <a:scrgbClr r="0" g="0" b="0"/>
          </a:effectRef>
          <a:fontRef idx="minor"/>
        </p:style>
      </p:sp>
      <p:pic>
        <p:nvPicPr>
          <p:cNvPr id="116" name="Immagine 115"/>
          <p:cNvPicPr/>
          <p:nvPr/>
        </p:nvPicPr>
        <p:blipFill>
          <a:blip r:embed="rId2"/>
          <a:stretch/>
        </p:blipFill>
        <p:spPr>
          <a:xfrm>
            <a:off x="216000" y="122760"/>
            <a:ext cx="11703960" cy="2613240"/>
          </a:xfrm>
          <a:prstGeom prst="rect">
            <a:avLst/>
          </a:prstGeom>
          <a:ln>
            <a:noFill/>
          </a:ln>
        </p:spPr>
      </p:pic>
      <p:pic>
        <p:nvPicPr>
          <p:cNvPr id="117" name="Immagine 116"/>
          <p:cNvPicPr/>
          <p:nvPr/>
        </p:nvPicPr>
        <p:blipFill>
          <a:blip r:embed="rId3"/>
          <a:stretch/>
        </p:blipFill>
        <p:spPr>
          <a:xfrm>
            <a:off x="3528000" y="3096000"/>
            <a:ext cx="3809520" cy="3207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6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3" name="CustomShape 2"/>
          <p:cNvSpPr/>
          <p:nvPr/>
        </p:nvSpPr>
        <p:spPr>
          <a:xfrm>
            <a:off x="793800" y="387000"/>
            <a:ext cx="10065240" cy="129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hr-HR" sz="4800" b="0" strike="noStrike" spc="-1">
                <a:solidFill>
                  <a:srgbClr val="000000"/>
                </a:solidFill>
                <a:latin typeface="Modern Love"/>
              </a:rPr>
              <a:t>Fun facts</a:t>
            </a:r>
            <a:endParaRPr lang="hr-HR" sz="4800" b="0" strike="noStrike" spc="-1">
              <a:latin typeface="Arial"/>
            </a:endParaRPr>
          </a:p>
        </p:txBody>
      </p:sp>
      <p:sp>
        <p:nvSpPr>
          <p:cNvPr id="194" name="CustomShape 3"/>
          <p:cNvSpPr/>
          <p:nvPr/>
        </p:nvSpPr>
        <p:spPr>
          <a:xfrm flipH="1" flipV="1">
            <a:off x="-720" y="1998000"/>
            <a:ext cx="11453760" cy="780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95" name="CustomShape 4"/>
          <p:cNvSpPr/>
          <p:nvPr/>
        </p:nvSpPr>
        <p:spPr>
          <a:xfrm>
            <a:off x="0" y="2203200"/>
            <a:ext cx="11382480" cy="426744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sp>
        <p:nvSpPr>
          <p:cNvPr id="196" name="CustomShape 5"/>
          <p:cNvSpPr/>
          <p:nvPr/>
        </p:nvSpPr>
        <p:spPr>
          <a:xfrm>
            <a:off x="174240" y="2599560"/>
            <a:ext cx="5736600" cy="363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21000"/>
          </a:bodyPr>
          <a:lstStyle/>
          <a:p>
            <a:pPr marL="228600" indent="-227880">
              <a:lnSpc>
                <a:spcPct val="90000"/>
              </a:lnSpc>
              <a:spcBef>
                <a:spcPts val="1001"/>
              </a:spcBef>
              <a:buClr>
                <a:srgbClr val="000000"/>
              </a:buClr>
              <a:buFont typeface="Arial"/>
              <a:buChar char="•"/>
            </a:pPr>
            <a:r>
              <a:rPr lang="hr-HR" sz="2800" b="1" strike="noStrike" spc="-1">
                <a:solidFill>
                  <a:srgbClr val="000000"/>
                </a:solidFill>
                <a:latin typeface="The Hand"/>
              </a:rPr>
              <a:t>The port of Pula is one of the best naturally protected ports on the Adriatic, with a long military and economic tradition, and today is important for transport, tourism and shipyard</a:t>
            </a:r>
            <a:endParaRPr lang="hr-HR" sz="2800" b="0" strike="noStrike" spc="-1">
              <a:latin typeface="Arial"/>
            </a:endParaRPr>
          </a:p>
          <a:p>
            <a:pPr marL="228600" indent="-227880">
              <a:lnSpc>
                <a:spcPct val="90000"/>
              </a:lnSpc>
              <a:spcBef>
                <a:spcPts val="1001"/>
              </a:spcBef>
              <a:buClr>
                <a:srgbClr val="000000"/>
              </a:buClr>
              <a:buFont typeface="Arial"/>
              <a:buChar char="•"/>
            </a:pPr>
            <a:r>
              <a:rPr lang="hr-HR" sz="2800" b="1" strike="noStrike" spc="-1">
                <a:solidFill>
                  <a:srgbClr val="000000"/>
                </a:solidFill>
                <a:latin typeface="The Hand"/>
              </a:rPr>
              <a:t>Pula is the largest city in Istria and the cultural, administrative and economic center of the peninsula</a:t>
            </a:r>
            <a:endParaRPr lang="hr-HR" sz="2800" b="0" strike="noStrike" spc="-1">
              <a:latin typeface="Arial"/>
            </a:endParaRPr>
          </a:p>
          <a:p>
            <a:pPr marL="228600" indent="-227880">
              <a:lnSpc>
                <a:spcPct val="90000"/>
              </a:lnSpc>
              <a:spcBef>
                <a:spcPts val="1001"/>
              </a:spcBef>
              <a:buClr>
                <a:srgbClr val="000000"/>
              </a:buClr>
              <a:buFont typeface="Arial"/>
              <a:buChar char="•"/>
            </a:pPr>
            <a:r>
              <a:rPr lang="hr-HR" sz="2800" b="1" strike="noStrike" spc="-1">
                <a:solidFill>
                  <a:srgbClr val="000000"/>
                </a:solidFill>
                <a:latin typeface="The Hand"/>
                <a:ea typeface="Aptos"/>
              </a:rPr>
              <a:t>The city has a Roman street network (decumanus and cardo), which can still be seen in the old city center today</a:t>
            </a:r>
            <a:endParaRPr lang="hr-HR" sz="2800" b="0" strike="noStrike" spc="-1">
              <a:latin typeface="Arial"/>
            </a:endParaRPr>
          </a:p>
          <a:p>
            <a:pPr marL="228600" indent="-227880">
              <a:lnSpc>
                <a:spcPct val="90000"/>
              </a:lnSpc>
              <a:spcBef>
                <a:spcPts val="1001"/>
              </a:spcBef>
              <a:buClr>
                <a:srgbClr val="000000"/>
              </a:buClr>
              <a:buFont typeface="Arial"/>
              <a:buChar char="•"/>
            </a:pPr>
            <a:r>
              <a:rPr lang="hr-HR" sz="2800" b="1" strike="noStrike" spc="-1">
                <a:solidFill>
                  <a:srgbClr val="000000"/>
                </a:solidFill>
                <a:latin typeface="The Hand"/>
                <a:ea typeface="Aptos"/>
              </a:rPr>
              <a:t>The port of Pula is considered one of the best naturally protected ports on the Adriatic – it is hidden in a large bay protected by islands and peninsulas</a:t>
            </a:r>
            <a:endParaRPr lang="hr-HR" sz="2800" b="0" strike="noStrike" spc="-1">
              <a:latin typeface="Arial"/>
            </a:endParaRPr>
          </a:p>
          <a:p>
            <a:pPr>
              <a:lnSpc>
                <a:spcPct val="90000"/>
              </a:lnSpc>
              <a:spcBef>
                <a:spcPts val="1001"/>
              </a:spcBef>
            </a:pPr>
            <a:endParaRPr lang="hr-HR" sz="2800" b="0" strike="noStrike" spc="-1">
              <a:latin typeface="Arial"/>
            </a:endParaRPr>
          </a:p>
          <a:p>
            <a:pPr>
              <a:lnSpc>
                <a:spcPct val="90000"/>
              </a:lnSpc>
              <a:spcBef>
                <a:spcPts val="1001"/>
              </a:spcBef>
            </a:pPr>
            <a:endParaRPr lang="hr-HR" sz="2800" b="0" strike="noStrike" spc="-1">
              <a:latin typeface="Arial"/>
            </a:endParaRPr>
          </a:p>
        </p:txBody>
      </p:sp>
      <p:sp>
        <p:nvSpPr>
          <p:cNvPr id="197" name="CustomShape 6"/>
          <p:cNvSpPr/>
          <p:nvPr/>
        </p:nvSpPr>
        <p:spPr>
          <a:xfrm>
            <a:off x="5911560" y="2484360"/>
            <a:ext cx="5149440" cy="3713400"/>
          </a:xfrm>
          <a:prstGeom prst="snip2DiagRect">
            <a:avLst>
              <a:gd name="adj1" fmla="val 0"/>
              <a:gd name="adj2" fmla="val 16667"/>
            </a:avLst>
          </a:prstGeom>
          <a:blipFill rotWithShape="0">
            <a:blip r:embed="rId2"/>
            <a:stretch>
              <a:fillRect t="7875" b="10164"/>
            </a:stretch>
          </a:blipFill>
          <a:ln w="88920">
            <a:solidFill>
              <a:srgbClr val="FFFFFF"/>
            </a:solidFill>
            <a:miter/>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style>
          <a:lnRef idx="0">
            <a:scrgbClr r="0" g="0" b="0"/>
          </a:lnRef>
          <a:fillRef idx="0">
            <a:scrgbClr r="0" g="0" b="0"/>
          </a:fillRef>
          <a:effectRef idx="0">
            <a:scrgbClr r="0" g="0" b="0"/>
          </a:effectRef>
          <a:fontRef idx="minor"/>
        </p:style>
      </p:sp>
      <p:sp>
        <p:nvSpPr>
          <p:cNvPr id="198" name="CustomShape 7"/>
          <p:cNvSpPr/>
          <p:nvPr/>
        </p:nvSpPr>
        <p:spPr>
          <a:xfrm rot="5400000">
            <a:off x="11228760" y="2313000"/>
            <a:ext cx="780840" cy="151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99" name="CustomShape 8"/>
          <p:cNvSpPr/>
          <p:nvPr/>
        </p:nvSpPr>
        <p:spPr>
          <a:xfrm>
            <a:off x="6210000" y="6238800"/>
            <a:ext cx="31442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hr-HR" sz="1800" b="0" strike="noStrike" spc="-1">
                <a:solidFill>
                  <a:srgbClr val="000000"/>
                </a:solidFill>
                <a:latin typeface="Aptos"/>
                <a:ea typeface="DejaVu Sans"/>
              </a:rPr>
              <a:t>Map of Istria</a:t>
            </a:r>
            <a:endParaRPr lang="hr-H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 name="CustomShape 1"/>
          <p:cNvSpPr/>
          <p:nvPr/>
        </p:nvSpPr>
        <p:spPr>
          <a:xfrm>
            <a:off x="0" y="0"/>
            <a:ext cx="12191040" cy="685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01" name="Slika 6"/>
          <p:cNvPicPr/>
          <p:nvPr/>
        </p:nvPicPr>
        <p:blipFill>
          <a:blip r:embed="rId2"/>
          <a:srcRect l="6480" r="14915"/>
          <a:stretch/>
        </p:blipFill>
        <p:spPr>
          <a:xfrm>
            <a:off x="0" y="0"/>
            <a:ext cx="12227400" cy="4666320"/>
          </a:xfrm>
          <a:prstGeom prst="rect">
            <a:avLst/>
          </a:prstGeom>
          <a:ln>
            <a:noFill/>
          </a:ln>
        </p:spPr>
      </p:pic>
      <p:grpSp>
        <p:nvGrpSpPr>
          <p:cNvPr id="202" name="Group 2"/>
          <p:cNvGrpSpPr/>
          <p:nvPr/>
        </p:nvGrpSpPr>
        <p:grpSpPr>
          <a:xfrm>
            <a:off x="-360" y="2987640"/>
            <a:ext cx="12227400" cy="1828080"/>
            <a:chOff x="-360" y="2987640"/>
            <a:chExt cx="12227400" cy="1828080"/>
          </a:xfrm>
        </p:grpSpPr>
        <p:sp>
          <p:nvSpPr>
            <p:cNvPr id="203" name="CustomShape 3"/>
            <p:cNvSpPr/>
            <p:nvPr/>
          </p:nvSpPr>
          <p:spPr>
            <a:xfrm>
              <a:off x="-360" y="2987640"/>
              <a:ext cx="12227400" cy="1099080"/>
            </a:xfrm>
            <a:custGeom>
              <a:avLst/>
              <a:gdLst/>
              <a:ahLst/>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360">
              <a:noFill/>
            </a:ln>
          </p:spPr>
          <p:style>
            <a:lnRef idx="0">
              <a:scrgbClr r="0" g="0" b="0"/>
            </a:lnRef>
            <a:fillRef idx="0">
              <a:scrgbClr r="0" g="0" b="0"/>
            </a:fillRef>
            <a:effectRef idx="0">
              <a:scrgbClr r="0" g="0" b="0"/>
            </a:effectRef>
            <a:fontRef idx="minor"/>
          </p:style>
        </p:sp>
        <p:sp>
          <p:nvSpPr>
            <p:cNvPr id="204" name="CustomShape 4"/>
            <p:cNvSpPr/>
            <p:nvPr/>
          </p:nvSpPr>
          <p:spPr>
            <a:xfrm>
              <a:off x="-360" y="3199320"/>
              <a:ext cx="12227400" cy="901800"/>
            </a:xfrm>
            <a:custGeom>
              <a:avLst/>
              <a:gdLst/>
              <a:ahLst/>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360">
              <a:noFill/>
            </a:ln>
          </p:spPr>
          <p:style>
            <a:lnRef idx="0">
              <a:scrgbClr r="0" g="0" b="0"/>
            </a:lnRef>
            <a:fillRef idx="0">
              <a:scrgbClr r="0" g="0" b="0"/>
            </a:fillRef>
            <a:effectRef idx="0">
              <a:scrgbClr r="0" g="0" b="0"/>
            </a:effectRef>
            <a:fontRef idx="minor"/>
          </p:style>
        </p:sp>
        <p:sp>
          <p:nvSpPr>
            <p:cNvPr id="205" name="CustomShape 5"/>
            <p:cNvSpPr/>
            <p:nvPr/>
          </p:nvSpPr>
          <p:spPr>
            <a:xfrm>
              <a:off x="-360" y="3501360"/>
              <a:ext cx="12227400" cy="640800"/>
            </a:xfrm>
            <a:custGeom>
              <a:avLst/>
              <a:gdLst/>
              <a:ahLst/>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p:style>
        </p:sp>
        <p:sp>
          <p:nvSpPr>
            <p:cNvPr id="206" name="CustomShape 6"/>
            <p:cNvSpPr/>
            <p:nvPr/>
          </p:nvSpPr>
          <p:spPr>
            <a:xfrm>
              <a:off x="-360" y="3614760"/>
              <a:ext cx="12227400" cy="1200960"/>
            </a:xfrm>
            <a:custGeom>
              <a:avLst/>
              <a:gdLst/>
              <a:ahLst/>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solidFill>
              <a:schemeClr val="bg1"/>
            </a:solidFill>
            <a:ln w="9360">
              <a:noFill/>
            </a:ln>
          </p:spPr>
          <p:style>
            <a:lnRef idx="0">
              <a:scrgbClr r="0" g="0" b="0"/>
            </a:lnRef>
            <a:fillRef idx="0">
              <a:scrgbClr r="0" g="0" b="0"/>
            </a:fillRef>
            <a:effectRef idx="0">
              <a:scrgbClr r="0" g="0" b="0"/>
            </a:effectRef>
            <a:fontRef idx="minor"/>
          </p:style>
        </p:sp>
      </p:grpSp>
      <p:sp>
        <p:nvSpPr>
          <p:cNvPr id="207" name="CustomShape 7"/>
          <p:cNvSpPr/>
          <p:nvPr/>
        </p:nvSpPr>
        <p:spPr>
          <a:xfrm>
            <a:off x="442800" y="4449960"/>
            <a:ext cx="5020920" cy="1509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hr-HR" sz="3600" b="0" strike="noStrike" spc="-1">
                <a:solidFill>
                  <a:srgbClr val="0E2841"/>
                </a:solidFill>
                <a:latin typeface="Modern Love"/>
              </a:rPr>
              <a:t>Conclusion</a:t>
            </a:r>
            <a:endParaRPr lang="hr-HR" sz="3600" b="0" strike="noStrike" spc="-1">
              <a:latin typeface="Arial"/>
            </a:endParaRPr>
          </a:p>
        </p:txBody>
      </p:sp>
      <p:sp>
        <p:nvSpPr>
          <p:cNvPr id="208" name="CustomShape 8"/>
          <p:cNvSpPr/>
          <p:nvPr/>
        </p:nvSpPr>
        <p:spPr>
          <a:xfrm>
            <a:off x="3717720" y="4087080"/>
            <a:ext cx="8472960" cy="248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6000"/>
          </a:bodyPr>
          <a:lstStyle/>
          <a:p>
            <a:pPr marL="228600" indent="-227880">
              <a:lnSpc>
                <a:spcPct val="90000"/>
              </a:lnSpc>
              <a:spcBef>
                <a:spcPts val="1001"/>
              </a:spcBef>
              <a:buClr>
                <a:srgbClr val="0E2841"/>
              </a:buClr>
              <a:buFont typeface="Arial"/>
              <a:buChar char="•"/>
            </a:pPr>
            <a:r>
              <a:rPr lang="hr-HR" sz="2400" b="1" strike="noStrike" spc="-1">
                <a:solidFill>
                  <a:srgbClr val="0E2841"/>
                </a:solidFill>
                <a:latin typeface="The Hand"/>
              </a:rPr>
              <a:t>The port of Pula is important because of its location in the northern Adriatic. </a:t>
            </a:r>
            <a:endParaRPr lang="hr-HR" sz="2400" b="0" strike="noStrike" spc="-1">
              <a:latin typeface="Arial"/>
            </a:endParaRPr>
          </a:p>
          <a:p>
            <a:pPr marL="228600" indent="-227880">
              <a:lnSpc>
                <a:spcPct val="90000"/>
              </a:lnSpc>
              <a:spcBef>
                <a:spcPts val="1001"/>
              </a:spcBef>
              <a:buClr>
                <a:srgbClr val="0E2841"/>
              </a:buClr>
              <a:buFont typeface="Arial"/>
              <a:buChar char="•"/>
            </a:pPr>
            <a:r>
              <a:rPr lang="hr-HR" sz="2400" b="1" strike="noStrike" spc="-1">
                <a:solidFill>
                  <a:srgbClr val="0E2841"/>
                </a:solidFill>
                <a:latin typeface="The Hand"/>
              </a:rPr>
              <a:t>Today it plays a major role in passenger traffic, especially during the tourist season.</a:t>
            </a:r>
            <a:endParaRPr lang="hr-HR" sz="2400" b="0" strike="noStrike" spc="-1">
              <a:latin typeface="Arial"/>
            </a:endParaRPr>
          </a:p>
          <a:p>
            <a:pPr marL="228600" indent="-227880">
              <a:lnSpc>
                <a:spcPct val="90000"/>
              </a:lnSpc>
              <a:spcBef>
                <a:spcPts val="1001"/>
              </a:spcBef>
              <a:buClr>
                <a:srgbClr val="0E2841"/>
              </a:buClr>
              <a:buFont typeface="Arial"/>
              <a:buChar char="•"/>
            </a:pPr>
            <a:r>
              <a:rPr lang="hr-HR" sz="2400" b="1" strike="noStrike" spc="-1">
                <a:solidFill>
                  <a:srgbClr val="0E2841"/>
                </a:solidFill>
                <a:latin typeface="The Hand"/>
              </a:rPr>
              <a:t> Although freight traffic is no longer what it used to be, but port still has economic potential. </a:t>
            </a:r>
            <a:endParaRPr lang="hr-HR" sz="2400" b="0" strike="noStrike" spc="-1">
              <a:latin typeface="Arial"/>
            </a:endParaRPr>
          </a:p>
          <a:p>
            <a:pPr marL="228600" indent="-227880">
              <a:lnSpc>
                <a:spcPct val="90000"/>
              </a:lnSpc>
              <a:spcBef>
                <a:spcPts val="1001"/>
              </a:spcBef>
              <a:buClr>
                <a:srgbClr val="0E2841"/>
              </a:buClr>
              <a:buFont typeface="Arial"/>
              <a:buChar char="•"/>
            </a:pPr>
            <a:r>
              <a:rPr lang="hr-HR" sz="2400" b="1" strike="noStrike" spc="-1">
                <a:solidFill>
                  <a:srgbClr val="0E2841"/>
                </a:solidFill>
                <a:latin typeface="The Hand"/>
              </a:rPr>
              <a:t>In the future, it may become even more important for the transport and development of the region.</a:t>
            </a:r>
            <a:endParaRPr lang="hr-HR" sz="2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 name="Rezervirano mjesto sadržaja 3"/>
          <p:cNvPicPr/>
          <p:nvPr/>
        </p:nvPicPr>
        <p:blipFill>
          <a:blip r:embed="rId2"/>
          <a:srcRect t="11673" b="1120"/>
          <a:stretch/>
        </p:blipFill>
        <p:spPr>
          <a:xfrm>
            <a:off x="0" y="0"/>
            <a:ext cx="12191400" cy="6857280"/>
          </a:xfrm>
          <a:prstGeom prst="rect">
            <a:avLst/>
          </a:prstGeom>
          <a:ln>
            <a:noFill/>
          </a:ln>
        </p:spPr>
      </p:pic>
      <p:sp>
        <p:nvSpPr>
          <p:cNvPr id="210" name="CustomShape 1"/>
          <p:cNvSpPr/>
          <p:nvPr/>
        </p:nvSpPr>
        <p:spPr>
          <a:xfrm>
            <a:off x="0" y="5320080"/>
            <a:ext cx="12191400" cy="73584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p:style>
      </p:sp>
      <p:sp>
        <p:nvSpPr>
          <p:cNvPr id="211" name="CustomShape 2"/>
          <p:cNvSpPr/>
          <p:nvPr/>
        </p:nvSpPr>
        <p:spPr>
          <a:xfrm>
            <a:off x="523800" y="5317200"/>
            <a:ext cx="11210040" cy="74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78000"/>
          </a:bodyPr>
          <a:lstStyle/>
          <a:p>
            <a:pPr algn="ctr">
              <a:lnSpc>
                <a:spcPct val="90000"/>
              </a:lnSpc>
            </a:pPr>
            <a:r>
              <a:t/>
            </a:r>
            <a:br/>
            <a:r>
              <a:rPr lang="hr-HR" sz="4000" b="0" strike="noStrike" spc="-1">
                <a:solidFill>
                  <a:srgbClr val="262626"/>
                </a:solidFill>
                <a:latin typeface="Modern Love"/>
              </a:rPr>
              <a:t>Thank you for your attention!</a:t>
            </a:r>
            <a:endParaRPr lang="hr-HR" sz="4000" b="0" strike="noStrike" spc="-1">
              <a:latin typeface="Arial"/>
            </a:endParaRPr>
          </a:p>
        </p:txBody>
      </p:sp>
      <p:sp>
        <p:nvSpPr>
          <p:cNvPr id="212" name="Line 3"/>
          <p:cNvSpPr/>
          <p:nvPr/>
        </p:nvSpPr>
        <p:spPr>
          <a:xfrm>
            <a:off x="0" y="5241960"/>
            <a:ext cx="12191760" cy="0"/>
          </a:xfrm>
          <a:prstGeom prst="line">
            <a:avLst/>
          </a:prstGeom>
          <a:ln w="41400">
            <a:solidFill>
              <a:schemeClr val="bg1">
                <a:alpha val="90000"/>
              </a:schemeClr>
            </a:solidFill>
            <a:round/>
          </a:ln>
        </p:spPr>
        <p:style>
          <a:lnRef idx="1">
            <a:schemeClr val="accent1"/>
          </a:lnRef>
          <a:fillRef idx="0">
            <a:schemeClr val="accent1"/>
          </a:fillRef>
          <a:effectRef idx="0">
            <a:schemeClr val="accent1"/>
          </a:effectRef>
          <a:fontRef idx="minor"/>
        </p:style>
      </p:sp>
      <p:sp>
        <p:nvSpPr>
          <p:cNvPr id="213" name="Line 4"/>
          <p:cNvSpPr/>
          <p:nvPr/>
        </p:nvSpPr>
        <p:spPr>
          <a:xfrm>
            <a:off x="0" y="6134760"/>
            <a:ext cx="12191760" cy="0"/>
          </a:xfrm>
          <a:prstGeom prst="line">
            <a:avLst/>
          </a:prstGeom>
          <a:ln w="41400">
            <a:solidFill>
              <a:schemeClr val="bg1">
                <a:alpha val="90000"/>
              </a:schemeClr>
            </a:solidFill>
            <a:round/>
          </a:ln>
        </p:spPr>
        <p:style>
          <a:lnRef idx="1">
            <a:schemeClr val="accent1"/>
          </a:lnRef>
          <a:fillRef idx="0">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8" name="CustomShape 1"/>
          <p:cNvSpPr/>
          <p:nvPr/>
        </p:nvSpPr>
        <p:spPr>
          <a:xfrm>
            <a:off x="0" y="0"/>
            <a:ext cx="12191400" cy="68572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p:style>
      </p:sp>
      <p:pic>
        <p:nvPicPr>
          <p:cNvPr id="119" name="Slika 3"/>
          <p:cNvPicPr/>
          <p:nvPr/>
        </p:nvPicPr>
        <p:blipFill>
          <a:blip r:embed="rId2">
            <a:alphaModFix amt="50000"/>
          </a:blip>
          <a:srcRect t="7790"/>
          <a:stretch/>
        </p:blipFill>
        <p:spPr>
          <a:xfrm>
            <a:off x="0" y="0"/>
            <a:ext cx="12191400" cy="6857280"/>
          </a:xfrm>
          <a:prstGeom prst="rect">
            <a:avLst/>
          </a:prstGeom>
          <a:ln>
            <a:noFill/>
          </a:ln>
        </p:spPr>
      </p:pic>
      <p:sp>
        <p:nvSpPr>
          <p:cNvPr id="120" name="CustomShape 2"/>
          <p:cNvSpPr/>
          <p:nvPr/>
        </p:nvSpPr>
        <p:spPr>
          <a:xfrm>
            <a:off x="1523880" y="1122480"/>
            <a:ext cx="9143280" cy="289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hr-HR" sz="6000" b="0" strike="noStrike" spc="-1">
                <a:solidFill>
                  <a:srgbClr val="FFFFFF"/>
                </a:solidFill>
                <a:latin typeface="Modern Love"/>
              </a:rPr>
              <a:t>Port of Pula</a:t>
            </a:r>
            <a:endParaRPr lang="hr-HR" sz="6000" b="0" strike="noStrike" spc="-1">
              <a:latin typeface="Arial"/>
            </a:endParaRPr>
          </a:p>
        </p:txBody>
      </p:sp>
      <p:sp>
        <p:nvSpPr>
          <p:cNvPr id="121" name="CustomShape 3"/>
          <p:cNvSpPr/>
          <p:nvPr/>
        </p:nvSpPr>
        <p:spPr>
          <a:xfrm>
            <a:off x="1523880" y="4159440"/>
            <a:ext cx="9143280" cy="109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0000"/>
          </a:bodyPr>
          <a:lstStyle/>
          <a:p>
            <a:pPr algn="ctr">
              <a:lnSpc>
                <a:spcPct val="90000"/>
              </a:lnSpc>
              <a:spcBef>
                <a:spcPts val="1001"/>
              </a:spcBef>
            </a:pPr>
            <a:r>
              <a:rPr lang="hr-HR" sz="4400" b="0" strike="noStrike" spc="-1">
                <a:solidFill>
                  <a:srgbClr val="FFFFFF"/>
                </a:solidFill>
                <a:latin typeface="The Hand"/>
              </a:rPr>
              <a:t>Made by: Anika Rušin and Mateo Vidakovi</a:t>
            </a:r>
            <a:endParaRPr lang="hr-HR"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6000"/>
    </mc:Choice>
    <mc:Fallback xmlns:p15="http://schemas.microsoft.com/office/powerpoint/2012/main" xmlns="">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1000"/>
                                  </p:stCondLst>
                                  <p:iterate>
                                    <p:tmAbs val="100"/>
                                  </p:iterate>
                                  <p:childTnLst>
                                    <p:set>
                                      <p:cBhvr>
                                        <p:cTn id="6" dur="1" fill="hold">
                                          <p:stCondLst>
                                            <p:cond delay="0"/>
                                          </p:stCondLst>
                                        </p:cTn>
                                        <p:tgtEl>
                                          <p:spTgt spid="120"/>
                                        </p:tgtEl>
                                        <p:attrNameLst>
                                          <p:attrName>style.visibility</p:attrName>
                                        </p:attrNameLst>
                                      </p:cBhvr>
                                      <p:to>
                                        <p:strVal val="visible"/>
                                      </p:to>
                                    </p:set>
                                    <p:animEffect transition="in" filter="fade">
                                      <p:cBhvr additive="repl">
                                        <p:cTn id="7" dur="700"/>
                                        <p:tgtEl>
                                          <p:spTgt spid="120"/>
                                        </p:tgtEl>
                                      </p:cBhvr>
                                    </p:animEffect>
                                  </p:childTnLst>
                                </p:cTn>
                              </p:par>
                              <p:par>
                                <p:cTn id="8" presetID="10" presetClass="entr" fill="hold" nodeType="withEffect">
                                  <p:stCondLst>
                                    <p:cond delay="1500"/>
                                  </p:stCondLst>
                                  <p:iterate>
                                    <p:tmAbs val="100"/>
                                  </p:iterate>
                                  <p:childTnLst>
                                    <p:set>
                                      <p:cBhvr>
                                        <p:cTn id="9" dur="1" fill="hold">
                                          <p:stCondLst>
                                            <p:cond delay="0"/>
                                          </p:stCondLst>
                                        </p:cTn>
                                        <p:tgtEl>
                                          <p:spTgt spid="121">
                                            <p:txEl>
                                              <p:pRg st="0" end="0"/>
                                            </p:txEl>
                                          </p:spTgt>
                                        </p:tgtEl>
                                        <p:attrNameLst>
                                          <p:attrName>style.visibility</p:attrName>
                                        </p:attrNameLst>
                                      </p:cBhvr>
                                      <p:to>
                                        <p:strVal val="visible"/>
                                      </p:to>
                                    </p:set>
                                    <p:animEffect transition="in" filter="fade">
                                      <p:cBhvr additive="repl">
                                        <p:cTn id="10" dur="700"/>
                                        <p:tgtEl>
                                          <p:spTgt spid="1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23" name="CustomShape 2"/>
          <p:cNvSpPr/>
          <p:nvPr/>
        </p:nvSpPr>
        <p:spPr>
          <a:xfrm>
            <a:off x="589680" y="856080"/>
            <a:ext cx="4559760" cy="112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hr-HR" sz="4000" b="0" strike="noStrike" spc="-1">
                <a:solidFill>
                  <a:srgbClr val="000000"/>
                </a:solidFill>
                <a:latin typeface="Modern Love"/>
              </a:rPr>
              <a:t>The port of Pula</a:t>
            </a:r>
            <a:endParaRPr lang="hr-HR" sz="4000" b="0" strike="noStrike" spc="-1">
              <a:latin typeface="Arial"/>
            </a:endParaRPr>
          </a:p>
        </p:txBody>
      </p:sp>
      <p:grpSp>
        <p:nvGrpSpPr>
          <p:cNvPr id="124" name="Group 3"/>
          <p:cNvGrpSpPr/>
          <p:nvPr/>
        </p:nvGrpSpPr>
        <p:grpSpPr>
          <a:xfrm>
            <a:off x="0" y="1083600"/>
            <a:ext cx="354600" cy="672840"/>
            <a:chOff x="0" y="1083600"/>
            <a:chExt cx="354600" cy="672840"/>
          </a:xfrm>
        </p:grpSpPr>
        <p:sp>
          <p:nvSpPr>
            <p:cNvPr id="125" name="CustomShape 4"/>
            <p:cNvSpPr/>
            <p:nvPr/>
          </p:nvSpPr>
          <p:spPr>
            <a:xfrm>
              <a:off x="0" y="1083600"/>
              <a:ext cx="8676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26" name="CustomShape 5"/>
            <p:cNvSpPr/>
            <p:nvPr/>
          </p:nvSpPr>
          <p:spPr>
            <a:xfrm>
              <a:off x="159480" y="1083600"/>
              <a:ext cx="19512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grpSp>
      <p:sp>
        <p:nvSpPr>
          <p:cNvPr id="127" name="CustomShape 6"/>
          <p:cNvSpPr/>
          <p:nvPr/>
        </p:nvSpPr>
        <p:spPr>
          <a:xfrm flipH="1">
            <a:off x="664200" y="2090520"/>
            <a:ext cx="429696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28" name="CustomShape 7"/>
          <p:cNvSpPr/>
          <p:nvPr/>
        </p:nvSpPr>
        <p:spPr>
          <a:xfrm>
            <a:off x="539280" y="2330640"/>
            <a:ext cx="4606920" cy="4096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1000"/>
          </a:bodyPr>
          <a:lstStyle/>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The port of Pula is located on the southwestern coast of Istria, in the Pula Bay,the port is naturally very well protected from wind and waves</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Its geographical location is in the northern Adriatic.</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Located in a large and deep bay (Pula Bay) with several smaller bays and islands</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Historically, it was the main war port of the Austro-Hungarian Monarchy in the 19th century.</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Today it has multiple functions: freight transport, shipyard (Uljanik), passenger and tourist traffic (round trips, yachts), and sports activities.</a:t>
            </a:r>
            <a:endParaRPr lang="hr-HR" sz="2000" b="0" strike="noStrike" spc="-1">
              <a:latin typeface="Arial"/>
            </a:endParaRPr>
          </a:p>
          <a:p>
            <a:pPr>
              <a:lnSpc>
                <a:spcPct val="90000"/>
              </a:lnSpc>
              <a:spcBef>
                <a:spcPts val="1001"/>
              </a:spcBef>
            </a:pPr>
            <a:endParaRPr lang="hr-HR" sz="2000" b="0" strike="noStrike" spc="-1">
              <a:latin typeface="Arial"/>
            </a:endParaRPr>
          </a:p>
        </p:txBody>
      </p:sp>
      <p:sp>
        <p:nvSpPr>
          <p:cNvPr id="129" name="CustomShape 8"/>
          <p:cNvSpPr/>
          <p:nvPr/>
        </p:nvSpPr>
        <p:spPr>
          <a:xfrm flipH="1">
            <a:off x="10697040" y="0"/>
            <a:ext cx="1493640" cy="685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30" name="CustomShape 9"/>
          <p:cNvSpPr/>
          <p:nvPr/>
        </p:nvSpPr>
        <p:spPr>
          <a:xfrm>
            <a:off x="5685840" y="513720"/>
            <a:ext cx="6008760" cy="583380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pic>
        <p:nvPicPr>
          <p:cNvPr id="131" name="Picture 3"/>
          <p:cNvPicPr/>
          <p:nvPr/>
        </p:nvPicPr>
        <p:blipFill>
          <a:blip r:embed="rId2"/>
          <a:srcRect l="645" r="4971"/>
          <a:stretch/>
        </p:blipFill>
        <p:spPr>
          <a:xfrm>
            <a:off x="5977800" y="799200"/>
            <a:ext cx="5424840" cy="5258520"/>
          </a:xfrm>
          <a:prstGeom prst="rect">
            <a:avLst/>
          </a:prstGeom>
          <a:ln>
            <a:noFill/>
          </a:ln>
        </p:spPr>
      </p:pic>
      <p:sp>
        <p:nvSpPr>
          <p:cNvPr id="132" name="CustomShape 10"/>
          <p:cNvSpPr/>
          <p:nvPr/>
        </p:nvSpPr>
        <p:spPr>
          <a:xfrm>
            <a:off x="6095880" y="6058800"/>
            <a:ext cx="341892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hr-HR" sz="1800" b="0" strike="noStrike" spc="-1">
                <a:solidFill>
                  <a:srgbClr val="000000"/>
                </a:solidFill>
                <a:latin typeface="Aptos"/>
                <a:ea typeface="DejaVu Sans"/>
              </a:rPr>
              <a:t>map of Pula’ s port</a:t>
            </a:r>
            <a:endParaRPr lang="hr-H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34" name="Group 2"/>
          <p:cNvGrpSpPr/>
          <p:nvPr/>
        </p:nvGrpSpPr>
        <p:grpSpPr>
          <a:xfrm>
            <a:off x="326160" y="-360"/>
            <a:ext cx="527400" cy="5860440"/>
            <a:chOff x="326160" y="-360"/>
            <a:chExt cx="527400" cy="5860440"/>
          </a:xfrm>
        </p:grpSpPr>
        <p:sp>
          <p:nvSpPr>
            <p:cNvPr id="135" name="CustomShape 3"/>
            <p:cNvSpPr/>
            <p:nvPr/>
          </p:nvSpPr>
          <p:spPr>
            <a:xfrm rot="10800000">
              <a:off x="326880" y="5701680"/>
              <a:ext cx="526680" cy="158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36" name="CustomShape 4"/>
            <p:cNvSpPr/>
            <p:nvPr/>
          </p:nvSpPr>
          <p:spPr>
            <a:xfrm rot="5400000" flipH="1" flipV="1">
              <a:off x="-2215080" y="2540160"/>
              <a:ext cx="5608440" cy="526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grpSp>
      <p:sp>
        <p:nvSpPr>
          <p:cNvPr id="137" name="CustomShape 5"/>
          <p:cNvSpPr/>
          <p:nvPr/>
        </p:nvSpPr>
        <p:spPr>
          <a:xfrm>
            <a:off x="579600" y="518040"/>
            <a:ext cx="11111040" cy="585720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sp>
        <p:nvSpPr>
          <p:cNvPr id="138" name="CustomShape 6"/>
          <p:cNvSpPr/>
          <p:nvPr/>
        </p:nvSpPr>
        <p:spPr>
          <a:xfrm>
            <a:off x="5867640" y="847800"/>
            <a:ext cx="5407920" cy="11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rPr lang="hr-HR" sz="3700" b="0" strike="noStrike" spc="-1">
                <a:solidFill>
                  <a:srgbClr val="000000"/>
                </a:solidFill>
                <a:latin typeface="Modern Love"/>
              </a:rPr>
              <a:t>Port of Pula – Past and Present</a:t>
            </a:r>
            <a:endParaRPr lang="hr-HR" sz="3700" b="0" strike="noStrike" spc="-1">
              <a:latin typeface="Arial"/>
            </a:endParaRPr>
          </a:p>
        </p:txBody>
      </p:sp>
      <p:pic>
        <p:nvPicPr>
          <p:cNvPr id="139" name="Slika 7"/>
          <p:cNvPicPr/>
          <p:nvPr/>
        </p:nvPicPr>
        <p:blipFill>
          <a:blip r:embed="rId2"/>
          <a:srcRect t="23533"/>
          <a:stretch/>
        </p:blipFill>
        <p:spPr>
          <a:xfrm>
            <a:off x="914400" y="807480"/>
            <a:ext cx="4388400" cy="2514240"/>
          </a:xfrm>
          <a:prstGeom prst="rect">
            <a:avLst/>
          </a:prstGeom>
          <a:ln>
            <a:noFill/>
          </a:ln>
        </p:spPr>
      </p:pic>
      <p:sp>
        <p:nvSpPr>
          <p:cNvPr id="140" name="CustomShape 7"/>
          <p:cNvSpPr/>
          <p:nvPr/>
        </p:nvSpPr>
        <p:spPr>
          <a:xfrm flipH="1">
            <a:off x="5956560" y="2188440"/>
            <a:ext cx="504036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pic>
        <p:nvPicPr>
          <p:cNvPr id="141" name="Slika 5"/>
          <p:cNvPicPr/>
          <p:nvPr/>
        </p:nvPicPr>
        <p:blipFill>
          <a:blip r:embed="rId3"/>
          <a:srcRect t="13676" b="5643"/>
          <a:stretch/>
        </p:blipFill>
        <p:spPr>
          <a:xfrm>
            <a:off x="914400" y="3608640"/>
            <a:ext cx="4388400" cy="2513160"/>
          </a:xfrm>
          <a:prstGeom prst="rect">
            <a:avLst/>
          </a:prstGeom>
          <a:ln>
            <a:noFill/>
          </a:ln>
        </p:spPr>
      </p:pic>
      <p:sp>
        <p:nvSpPr>
          <p:cNvPr id="142" name="CustomShape 8"/>
          <p:cNvSpPr/>
          <p:nvPr/>
        </p:nvSpPr>
        <p:spPr>
          <a:xfrm>
            <a:off x="5957280" y="2508120"/>
            <a:ext cx="5040360" cy="363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39000"/>
          </a:bodyPr>
          <a:lstStyle/>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The first records of the port come from the 1st century, when a Roman colony was founded in that area.</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It was the main naval port of the Austrian Empire from 1850 until the collapse of the Austro-Hungarian Empire after World War I.</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 During this period, the port of Pula experienced greatest rise.</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 From then until World War II, cargo and passenger port traffic grew continuously. </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Pula began to lose it’s position to the competing ports of Rijeka, Trieste and Koper.</a:t>
            </a:r>
            <a:endParaRPr lang="hr-HR" sz="2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44" name="CustomShape 2"/>
          <p:cNvSpPr/>
          <p:nvPr/>
        </p:nvSpPr>
        <p:spPr>
          <a:xfrm>
            <a:off x="589680" y="513720"/>
            <a:ext cx="4559760" cy="146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000"/>
          </a:bodyPr>
          <a:lstStyle/>
          <a:p>
            <a:pPr>
              <a:lnSpc>
                <a:spcPct val="90000"/>
              </a:lnSpc>
            </a:pPr>
            <a:r>
              <a:rPr lang="hr-HR" sz="3700" b="0" strike="noStrike" spc="-1">
                <a:solidFill>
                  <a:srgbClr val="000000"/>
                </a:solidFill>
                <a:latin typeface="Modern Love"/>
              </a:rPr>
              <a:t>Road and air connections with Pula</a:t>
            </a:r>
            <a:endParaRPr lang="hr-HR" sz="3700" b="0" strike="noStrike" spc="-1">
              <a:latin typeface="Arial"/>
            </a:endParaRPr>
          </a:p>
        </p:txBody>
      </p:sp>
      <p:grpSp>
        <p:nvGrpSpPr>
          <p:cNvPr id="145" name="Group 3"/>
          <p:cNvGrpSpPr/>
          <p:nvPr/>
        </p:nvGrpSpPr>
        <p:grpSpPr>
          <a:xfrm>
            <a:off x="0" y="1083600"/>
            <a:ext cx="354600" cy="672840"/>
            <a:chOff x="0" y="1083600"/>
            <a:chExt cx="354600" cy="672840"/>
          </a:xfrm>
        </p:grpSpPr>
        <p:sp>
          <p:nvSpPr>
            <p:cNvPr id="146" name="CustomShape 4"/>
            <p:cNvSpPr/>
            <p:nvPr/>
          </p:nvSpPr>
          <p:spPr>
            <a:xfrm>
              <a:off x="0" y="1083600"/>
              <a:ext cx="8676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47" name="CustomShape 5"/>
            <p:cNvSpPr/>
            <p:nvPr/>
          </p:nvSpPr>
          <p:spPr>
            <a:xfrm>
              <a:off x="159480" y="1083600"/>
              <a:ext cx="195120" cy="672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grpSp>
      <p:sp>
        <p:nvSpPr>
          <p:cNvPr id="148" name="CustomShape 6"/>
          <p:cNvSpPr/>
          <p:nvPr/>
        </p:nvSpPr>
        <p:spPr>
          <a:xfrm flipH="1">
            <a:off x="664200" y="2090520"/>
            <a:ext cx="429696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49" name="CustomShape 7"/>
          <p:cNvSpPr/>
          <p:nvPr/>
        </p:nvSpPr>
        <p:spPr>
          <a:xfrm>
            <a:off x="91080" y="2508840"/>
            <a:ext cx="5563800" cy="457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a:bodyPr>
          <a:lstStyle/>
          <a:p>
            <a:pPr>
              <a:lnSpc>
                <a:spcPct val="90000"/>
              </a:lnSpc>
              <a:spcBef>
                <a:spcPts val="1001"/>
              </a:spcBef>
            </a:pPr>
            <a:r>
              <a:rPr lang="hr-HR" sz="2000" b="1" strike="noStrike" spc="-1">
                <a:solidFill>
                  <a:srgbClr val="000000"/>
                </a:solidFill>
                <a:latin typeface="The Hand"/>
              </a:rPr>
              <a:t>Road connections with Pula:</a:t>
            </a:r>
            <a:endParaRPr lang="hr-HR" sz="2000" b="0" strike="noStrike" spc="-1">
              <a:latin typeface="Arial"/>
            </a:endParaRPr>
          </a:p>
          <a:p>
            <a:pPr marL="457200" indent="-456480">
              <a:lnSpc>
                <a:spcPct val="90000"/>
              </a:lnSpc>
              <a:spcBef>
                <a:spcPts val="1001"/>
              </a:spcBef>
              <a:buClr>
                <a:srgbClr val="000000"/>
              </a:buClr>
              <a:buFont typeface="Arial"/>
              <a:buChar char="•"/>
            </a:pPr>
            <a:r>
              <a:rPr lang="hr-HR" sz="2000" b="1" strike="noStrike" spc="-1">
                <a:solidFill>
                  <a:srgbClr val="000000"/>
                </a:solidFill>
                <a:latin typeface="The Hand"/>
              </a:rPr>
              <a:t>Istria has 2 very important highways:</a:t>
            </a:r>
            <a:endParaRPr lang="hr-HR" sz="2000" b="0" strike="noStrike" spc="-1">
              <a:latin typeface="Arial"/>
            </a:endParaRPr>
          </a:p>
          <a:p>
            <a:pPr marL="457200" indent="-456480">
              <a:lnSpc>
                <a:spcPct val="90000"/>
              </a:lnSpc>
              <a:spcBef>
                <a:spcPts val="1001"/>
              </a:spcBef>
              <a:buClr>
                <a:srgbClr val="000000"/>
              </a:buClr>
              <a:buFont typeface="Arial"/>
              <a:buChar char="•"/>
            </a:pPr>
            <a:r>
              <a:rPr lang="hr-HR" sz="2000" b="1" strike="noStrike" spc="-1">
                <a:solidFill>
                  <a:srgbClr val="000000"/>
                </a:solidFill>
                <a:latin typeface="The Hand"/>
              </a:rPr>
              <a:t>A8: Rijeka-Kanfanar</a:t>
            </a:r>
            <a:endParaRPr lang="hr-HR" sz="2000" b="0" strike="noStrike" spc="-1">
              <a:latin typeface="Arial"/>
            </a:endParaRPr>
          </a:p>
          <a:p>
            <a:pPr marL="457200" indent="-456480">
              <a:lnSpc>
                <a:spcPct val="90000"/>
              </a:lnSpc>
              <a:spcBef>
                <a:spcPts val="1001"/>
              </a:spcBef>
              <a:buClr>
                <a:srgbClr val="000000"/>
              </a:buClr>
              <a:buFont typeface="Arial"/>
              <a:buChar char="•"/>
            </a:pPr>
            <a:r>
              <a:rPr lang="hr-HR" sz="2000" b="1" strike="noStrike" spc="-1">
                <a:solidFill>
                  <a:srgbClr val="000000"/>
                </a:solidFill>
                <a:latin typeface="The Hand"/>
              </a:rPr>
              <a:t>A9: Pula-Border with Slovenia</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Those two highways pass through almost the whole of Istria</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Those highways are called "Istarski ipsilon" (eng."Istrian epsilon")</a:t>
            </a:r>
            <a:endParaRPr lang="hr-HR" sz="2200" b="0" strike="noStrike" spc="-1">
              <a:latin typeface="Arial"/>
            </a:endParaRPr>
          </a:p>
          <a:p>
            <a:pPr>
              <a:lnSpc>
                <a:spcPct val="90000"/>
              </a:lnSpc>
              <a:spcBef>
                <a:spcPts val="1001"/>
              </a:spcBef>
            </a:pPr>
            <a:r>
              <a:rPr lang="hr-HR" sz="2200" b="1" strike="noStrike" spc="-1">
                <a:solidFill>
                  <a:srgbClr val="000000"/>
                </a:solidFill>
                <a:latin typeface="The Hand"/>
              </a:rPr>
              <a:t>Air connections with Pula:</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Pula Airport is located about 6 km from the city center</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It connects Istria with many European destinations, especially in the summer when there is intense tourist traffic (flights to cities in Italy, Austria, Germany, UK)</a:t>
            </a:r>
            <a:endParaRPr lang="hr-HR" sz="2200" b="0" strike="noStrike" spc="-1">
              <a:latin typeface="Arial"/>
            </a:endParaRPr>
          </a:p>
          <a:p>
            <a:pPr marL="228600" indent="-227880">
              <a:lnSpc>
                <a:spcPct val="90000"/>
              </a:lnSpc>
              <a:spcBef>
                <a:spcPts val="1001"/>
              </a:spcBef>
              <a:buClr>
                <a:srgbClr val="000000"/>
              </a:buClr>
              <a:buFont typeface="Arial"/>
              <a:buChar char="•"/>
            </a:pPr>
            <a:r>
              <a:rPr lang="hr-HR" sz="2200" b="1" strike="noStrike" spc="-1">
                <a:solidFill>
                  <a:srgbClr val="000000"/>
                </a:solidFill>
                <a:latin typeface="The Hand"/>
              </a:rPr>
              <a:t>In Croatia it is connected with Zagreb and other croatian cities.</a:t>
            </a:r>
            <a:endParaRPr lang="hr-HR" sz="2200" b="0" strike="noStrike" spc="-1">
              <a:latin typeface="Arial"/>
            </a:endParaRPr>
          </a:p>
          <a:p>
            <a:pPr>
              <a:lnSpc>
                <a:spcPct val="90000"/>
              </a:lnSpc>
              <a:spcBef>
                <a:spcPts val="1001"/>
              </a:spcBef>
            </a:pPr>
            <a:endParaRPr lang="hr-HR" sz="2200" b="0" strike="noStrike" spc="-1">
              <a:latin typeface="Arial"/>
            </a:endParaRPr>
          </a:p>
          <a:p>
            <a:pPr>
              <a:lnSpc>
                <a:spcPct val="90000"/>
              </a:lnSpc>
              <a:spcBef>
                <a:spcPts val="1001"/>
              </a:spcBef>
            </a:pPr>
            <a:endParaRPr lang="hr-HR" sz="2200" b="0" strike="noStrike" spc="-1">
              <a:latin typeface="Arial"/>
            </a:endParaRPr>
          </a:p>
        </p:txBody>
      </p:sp>
      <p:sp>
        <p:nvSpPr>
          <p:cNvPr id="150" name="CustomShape 8"/>
          <p:cNvSpPr/>
          <p:nvPr/>
        </p:nvSpPr>
        <p:spPr>
          <a:xfrm flipH="1">
            <a:off x="10697040" y="0"/>
            <a:ext cx="1493640" cy="68572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51" name="CustomShape 9"/>
          <p:cNvSpPr/>
          <p:nvPr/>
        </p:nvSpPr>
        <p:spPr>
          <a:xfrm>
            <a:off x="5685840" y="513720"/>
            <a:ext cx="6008760" cy="583380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pic>
        <p:nvPicPr>
          <p:cNvPr id="152" name="Picture 2"/>
          <p:cNvPicPr/>
          <p:nvPr/>
        </p:nvPicPr>
        <p:blipFill>
          <a:blip r:embed="rId2"/>
          <a:stretch/>
        </p:blipFill>
        <p:spPr>
          <a:xfrm>
            <a:off x="6041160" y="741240"/>
            <a:ext cx="5268240" cy="5374800"/>
          </a:xfrm>
          <a:prstGeom prst="rect">
            <a:avLst/>
          </a:prstGeom>
          <a:ln>
            <a:noFill/>
          </a:ln>
        </p:spPr>
      </p:pic>
      <p:sp>
        <p:nvSpPr>
          <p:cNvPr id="153" name="CustomShape 10"/>
          <p:cNvSpPr/>
          <p:nvPr/>
        </p:nvSpPr>
        <p:spPr>
          <a:xfrm>
            <a:off x="6460920" y="6059160"/>
            <a:ext cx="373896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hr-HR" sz="1800" b="0" strike="noStrike" spc="-1">
                <a:solidFill>
                  <a:srgbClr val="000000"/>
                </a:solidFill>
                <a:latin typeface="Aptos"/>
                <a:ea typeface="DejaVu Sans"/>
              </a:rPr>
              <a:t>Istrian epsilon</a:t>
            </a:r>
            <a:endParaRPr lang="hr-HR" sz="18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5" name="CustomShape 2"/>
          <p:cNvSpPr/>
          <p:nvPr/>
        </p:nvSpPr>
        <p:spPr>
          <a:xfrm>
            <a:off x="532080" y="3930480"/>
            <a:ext cx="3861360" cy="243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hr-HR" sz="3600" b="0" strike="noStrike" spc="-1">
                <a:solidFill>
                  <a:srgbClr val="000000"/>
                </a:solidFill>
                <a:latin typeface="Modern Love"/>
              </a:rPr>
              <a:t>Railway traffic and Connectivity</a:t>
            </a:r>
            <a:endParaRPr lang="hr-HR" sz="3600" b="0" strike="noStrike" spc="-1">
              <a:latin typeface="Arial"/>
            </a:endParaRPr>
          </a:p>
        </p:txBody>
      </p:sp>
      <p:sp>
        <p:nvSpPr>
          <p:cNvPr id="156" name="CustomShape 3"/>
          <p:cNvSpPr/>
          <p:nvPr/>
        </p:nvSpPr>
        <p:spPr>
          <a:xfrm>
            <a:off x="0" y="0"/>
            <a:ext cx="12191400" cy="865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57" name="CustomShape 4"/>
          <p:cNvSpPr/>
          <p:nvPr/>
        </p:nvSpPr>
        <p:spPr>
          <a:xfrm>
            <a:off x="518040" y="0"/>
            <a:ext cx="11230920" cy="355716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sp>
        <p:nvSpPr>
          <p:cNvPr id="158" name="CustomShape 5"/>
          <p:cNvSpPr/>
          <p:nvPr/>
        </p:nvSpPr>
        <p:spPr>
          <a:xfrm>
            <a:off x="5065200" y="0"/>
            <a:ext cx="3554280" cy="2994480"/>
          </a:xfrm>
          <a:prstGeom prst="ellipse">
            <a:avLst/>
          </a:prstGeom>
          <a:blipFill rotWithShape="0">
            <a:blip r:embed="rId2"/>
            <a:stretch>
              <a:fillRect l="1951506" r="1470318"/>
            </a:stretch>
          </a:blipFill>
          <a:ln>
            <a:noFill/>
          </a:ln>
          <a:effectLst>
            <a:softEdge rad="112500"/>
          </a:effectLst>
        </p:spPr>
        <p:style>
          <a:lnRef idx="0">
            <a:scrgbClr r="0" g="0" b="0"/>
          </a:lnRef>
          <a:fillRef idx="0">
            <a:scrgbClr r="0" g="0" b="0"/>
          </a:fillRef>
          <a:effectRef idx="0">
            <a:scrgbClr r="0" g="0" b="0"/>
          </a:effectRef>
          <a:fontRef idx="minor"/>
        </p:style>
      </p:sp>
      <p:pic>
        <p:nvPicPr>
          <p:cNvPr id="159" name="Slika 3"/>
          <p:cNvPicPr/>
          <p:nvPr/>
        </p:nvPicPr>
        <p:blipFill>
          <a:blip r:embed="rId3"/>
          <a:srcRect l="11091"/>
          <a:stretch/>
        </p:blipFill>
        <p:spPr>
          <a:xfrm>
            <a:off x="8412840" y="0"/>
            <a:ext cx="3336120" cy="28105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60" name="CustomShape 6"/>
          <p:cNvSpPr/>
          <p:nvPr/>
        </p:nvSpPr>
        <p:spPr>
          <a:xfrm rot="5400000" flipH="1">
            <a:off x="3634560" y="5126760"/>
            <a:ext cx="2193840" cy="4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61" name="CustomShape 7"/>
          <p:cNvSpPr/>
          <p:nvPr/>
        </p:nvSpPr>
        <p:spPr>
          <a:xfrm>
            <a:off x="4819680" y="3930480"/>
            <a:ext cx="7325640" cy="243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47000"/>
          </a:bodyPr>
          <a:lstStyle/>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Pula railway station was built in 1876.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The station functions as a passenger, freight and marshalling station.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In recent years, traffic has decreased.</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From the railway station in Pula, an industrial track continues to the Uljanik Shipyard, which also connects the island of Uljanik, the only Croatian island connected to the mainland by rail.</a:t>
            </a:r>
            <a:endParaRPr lang="hr-HR" sz="2400" b="0" strike="noStrike" spc="-1">
              <a:latin typeface="Arial"/>
            </a:endParaRPr>
          </a:p>
        </p:txBody>
      </p:sp>
      <p:pic>
        <p:nvPicPr>
          <p:cNvPr id="162" name="Slika 8"/>
          <p:cNvPicPr/>
          <p:nvPr/>
        </p:nvPicPr>
        <p:blipFill>
          <a:blip r:embed="rId4"/>
          <a:stretch/>
        </p:blipFill>
        <p:spPr>
          <a:xfrm>
            <a:off x="777240" y="433080"/>
            <a:ext cx="4287240" cy="2810520"/>
          </a:xfrm>
          <a:prstGeom prst="rect">
            <a:avLst/>
          </a:prstGeom>
          <a:ln w="190440">
            <a:solidFill>
              <a:srgbClr val="FFFFFF"/>
            </a:solidFill>
            <a:miter/>
          </a:ln>
          <a:effectLst>
            <a:outerShdw blurRad="65000" dist="49931" dir="12883277"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3" name="Grafika 5"/>
          <p:cNvPicPr/>
          <p:nvPr/>
        </p:nvPicPr>
        <p:blipFill>
          <a:blip r:embed="rId5"/>
          <a:stretch/>
        </p:blipFill>
        <p:spPr>
          <a:xfrm rot="16200000">
            <a:off x="3959640" y="4235400"/>
            <a:ext cx="913680" cy="9136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5" name="CustomShape 2"/>
          <p:cNvSpPr/>
          <p:nvPr/>
        </p:nvSpPr>
        <p:spPr>
          <a:xfrm>
            <a:off x="271440" y="387000"/>
            <a:ext cx="11111400" cy="129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1000"/>
          </a:bodyPr>
          <a:lstStyle/>
          <a:p>
            <a:pPr>
              <a:lnSpc>
                <a:spcPct val="90000"/>
              </a:lnSpc>
            </a:pPr>
            <a:r>
              <a:rPr lang="hr-HR" sz="4800" b="0" strike="noStrike" spc="-1">
                <a:solidFill>
                  <a:srgbClr val="000000"/>
                </a:solidFill>
                <a:latin typeface="Modern Love"/>
                <a:ea typeface="Calibri"/>
              </a:rPr>
              <a:t>The economic importance of the port</a:t>
            </a:r>
            <a:endParaRPr lang="hr-HR" sz="4800" b="0" strike="noStrike" spc="-1">
              <a:latin typeface="Arial"/>
            </a:endParaRPr>
          </a:p>
        </p:txBody>
      </p:sp>
      <p:sp>
        <p:nvSpPr>
          <p:cNvPr id="166" name="CustomShape 3"/>
          <p:cNvSpPr/>
          <p:nvPr/>
        </p:nvSpPr>
        <p:spPr>
          <a:xfrm flipH="1" flipV="1">
            <a:off x="-720" y="1998000"/>
            <a:ext cx="11453760" cy="7808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67" name="CustomShape 4"/>
          <p:cNvSpPr/>
          <p:nvPr/>
        </p:nvSpPr>
        <p:spPr>
          <a:xfrm>
            <a:off x="0" y="2203200"/>
            <a:ext cx="11382480" cy="426744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sp>
        <p:nvSpPr>
          <p:cNvPr id="168" name="CustomShape 5"/>
          <p:cNvSpPr/>
          <p:nvPr/>
        </p:nvSpPr>
        <p:spPr>
          <a:xfrm>
            <a:off x="174240" y="2599560"/>
            <a:ext cx="5447160" cy="363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The Uljanik shipyard, located in the port, has been the backbone of Pula's economy for decades</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The Port of Pula has a smaller but stable cargo traffic, mainly related to local industries and supplies to Istria</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The port is increasingly gaining importance through cruise tourism and nautical tourism (marina, yachts)</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The port remains important for employment of the population of Pula (port activities, shipyard, tourism, service industries)</a:t>
            </a:r>
            <a:endParaRPr lang="hr-HR" sz="2000" b="0" strike="noStrike" spc="-1">
              <a:latin typeface="Arial"/>
            </a:endParaRPr>
          </a:p>
          <a:p>
            <a:pPr marL="228600" indent="-227880">
              <a:lnSpc>
                <a:spcPct val="90000"/>
              </a:lnSpc>
              <a:spcBef>
                <a:spcPts val="1001"/>
              </a:spcBef>
              <a:buClr>
                <a:srgbClr val="000000"/>
              </a:buClr>
              <a:buFont typeface="Arial"/>
              <a:buChar char="•"/>
            </a:pPr>
            <a:r>
              <a:rPr lang="hr-HR" sz="2000" b="1" strike="noStrike" spc="-1">
                <a:solidFill>
                  <a:srgbClr val="000000"/>
                </a:solidFill>
                <a:latin typeface="The Hand"/>
              </a:rPr>
              <a:t>It plays a key role in connecting maritime transport with road and air transport, which strengthens the economy of the wider region</a:t>
            </a:r>
            <a:endParaRPr lang="hr-HR" sz="2000" b="0" strike="noStrike" spc="-1">
              <a:latin typeface="Arial"/>
            </a:endParaRPr>
          </a:p>
          <a:p>
            <a:pPr>
              <a:lnSpc>
                <a:spcPct val="90000"/>
              </a:lnSpc>
              <a:spcBef>
                <a:spcPts val="1001"/>
              </a:spcBef>
            </a:pPr>
            <a:endParaRPr lang="hr-HR" sz="2000" b="0" strike="noStrike" spc="-1">
              <a:latin typeface="Arial"/>
            </a:endParaRPr>
          </a:p>
        </p:txBody>
      </p:sp>
      <p:sp>
        <p:nvSpPr>
          <p:cNvPr id="169" name="CustomShape 6"/>
          <p:cNvSpPr/>
          <p:nvPr/>
        </p:nvSpPr>
        <p:spPr>
          <a:xfrm rot="5400000">
            <a:off x="11228760" y="2313000"/>
            <a:ext cx="780840" cy="1515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pic>
        <p:nvPicPr>
          <p:cNvPr id="170" name="Slika 6"/>
          <p:cNvPicPr/>
          <p:nvPr/>
        </p:nvPicPr>
        <p:blipFill>
          <a:blip r:embed="rId2"/>
          <a:stretch/>
        </p:blipFill>
        <p:spPr>
          <a:xfrm>
            <a:off x="5827320" y="2688840"/>
            <a:ext cx="5447160" cy="3063960"/>
          </a:xfrm>
          <a:prstGeom prst="rect">
            <a:avLst/>
          </a:prstGeom>
          <a:ln w="127080">
            <a:solidFill>
              <a:srgbClr val="FFFFFF"/>
            </a:solidFill>
            <a:round/>
          </a:ln>
          <a:effectLst>
            <a:outerShdw blurRad="76200" dist="94651" dir="10512009"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2" name="CustomShape 2"/>
          <p:cNvSpPr/>
          <p:nvPr/>
        </p:nvSpPr>
        <p:spPr>
          <a:xfrm>
            <a:off x="147960" y="3930480"/>
            <a:ext cx="4132080" cy="243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hr-HR" sz="3600" b="1" strike="noStrike" spc="-1">
                <a:solidFill>
                  <a:srgbClr val="FFFFFF"/>
                </a:solidFill>
                <a:latin typeface="Modern Love"/>
              </a:rPr>
              <a:t>Why is port of Pula important?</a:t>
            </a:r>
            <a:endParaRPr lang="hr-HR" sz="3600" b="0" strike="noStrike" spc="-1">
              <a:latin typeface="Arial"/>
            </a:endParaRPr>
          </a:p>
        </p:txBody>
      </p:sp>
      <p:sp>
        <p:nvSpPr>
          <p:cNvPr id="173" name="CustomShape 3"/>
          <p:cNvSpPr/>
          <p:nvPr/>
        </p:nvSpPr>
        <p:spPr>
          <a:xfrm>
            <a:off x="0" y="0"/>
            <a:ext cx="12191400" cy="8650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74" name="CustomShape 4"/>
          <p:cNvSpPr/>
          <p:nvPr/>
        </p:nvSpPr>
        <p:spPr>
          <a:xfrm>
            <a:off x="518040" y="0"/>
            <a:ext cx="11230920" cy="355716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pic>
        <p:nvPicPr>
          <p:cNvPr id="175" name="Grafika 7"/>
          <p:cNvPicPr/>
          <p:nvPr/>
        </p:nvPicPr>
        <p:blipFill>
          <a:blip r:embed="rId2"/>
          <a:stretch/>
        </p:blipFill>
        <p:spPr>
          <a:xfrm rot="16200000">
            <a:off x="4124880" y="5420160"/>
            <a:ext cx="675720" cy="675720"/>
          </a:xfrm>
          <a:prstGeom prst="rect">
            <a:avLst/>
          </a:prstGeom>
          <a:ln>
            <a:noFill/>
          </a:ln>
        </p:spPr>
      </p:pic>
      <p:pic>
        <p:nvPicPr>
          <p:cNvPr id="176" name="Grafika 5"/>
          <p:cNvPicPr/>
          <p:nvPr/>
        </p:nvPicPr>
        <p:blipFill>
          <a:blip r:embed="rId3"/>
          <a:stretch/>
        </p:blipFill>
        <p:spPr>
          <a:xfrm rot="16200000">
            <a:off x="3538080" y="3934800"/>
            <a:ext cx="1484640" cy="1484640"/>
          </a:xfrm>
          <a:prstGeom prst="rect">
            <a:avLst/>
          </a:prstGeom>
          <a:ln>
            <a:noFill/>
          </a:ln>
        </p:spPr>
      </p:pic>
      <p:pic>
        <p:nvPicPr>
          <p:cNvPr id="177" name="Slika 4"/>
          <p:cNvPicPr/>
          <p:nvPr/>
        </p:nvPicPr>
        <p:blipFill>
          <a:blip r:embed="rId4"/>
          <a:stretch/>
        </p:blipFill>
        <p:spPr>
          <a:xfrm>
            <a:off x="3739320" y="1834920"/>
            <a:ext cx="2944440" cy="1729440"/>
          </a:xfrm>
          <a:prstGeom prst="rect">
            <a:avLst/>
          </a:prstGeom>
          <a:ln>
            <a:noFill/>
          </a:ln>
          <a:effectLst>
            <a:softEdge rad="112500"/>
          </a:effectLst>
        </p:spPr>
      </p:pic>
      <p:pic>
        <p:nvPicPr>
          <p:cNvPr id="178" name="Slika 3"/>
          <p:cNvPicPr/>
          <p:nvPr/>
        </p:nvPicPr>
        <p:blipFill>
          <a:blip r:embed="rId5"/>
          <a:srcRect l="10166" r="23166"/>
          <a:stretch/>
        </p:blipFill>
        <p:spPr>
          <a:xfrm>
            <a:off x="6095880" y="0"/>
            <a:ext cx="5577480" cy="2927160"/>
          </a:xfrm>
          <a:prstGeom prst="rect">
            <a:avLst/>
          </a:prstGeom>
          <a:ln>
            <a:noFill/>
          </a:ln>
          <a:effectLst>
            <a:softEdge rad="112500"/>
          </a:effectLst>
        </p:spPr>
      </p:pic>
      <p:sp>
        <p:nvSpPr>
          <p:cNvPr id="179" name="CustomShape 5"/>
          <p:cNvSpPr/>
          <p:nvPr/>
        </p:nvSpPr>
        <p:spPr>
          <a:xfrm rot="5400000" flipH="1">
            <a:off x="3634560" y="5126760"/>
            <a:ext cx="2193840" cy="45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80" name="CustomShape 6"/>
          <p:cNvSpPr/>
          <p:nvPr/>
        </p:nvSpPr>
        <p:spPr>
          <a:xfrm>
            <a:off x="4801320" y="3930480"/>
            <a:ext cx="7344360" cy="2530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31000"/>
          </a:bodyPr>
          <a:lstStyle/>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The port of Pula is an important port in the northern Adriatic, especially in the summer.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Catamarans go from Pula to Rijeka, Venice, and Trieste.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This is helpful for tourists and other travelers.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These boat lines connect Istria with Italy and the rest of Croatia.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The port also handles cargo but much less than in the past.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 Because of its location, it is still important for sea traffic in the region.</a:t>
            </a:r>
            <a:endParaRPr lang="hr-HR" sz="2400" b="0" strike="noStrike" spc="-1">
              <a:latin typeface="Arial"/>
            </a:endParaRPr>
          </a:p>
        </p:txBody>
      </p:sp>
      <p:pic>
        <p:nvPicPr>
          <p:cNvPr id="181" name="Slika 6"/>
          <p:cNvPicPr/>
          <p:nvPr/>
        </p:nvPicPr>
        <p:blipFill>
          <a:blip r:embed="rId6"/>
          <a:stretch/>
        </p:blipFill>
        <p:spPr>
          <a:xfrm>
            <a:off x="518040" y="-44640"/>
            <a:ext cx="3809160" cy="285696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 name="CustomShape 1"/>
          <p:cNvSpPr/>
          <p:nvPr/>
        </p:nvSpPr>
        <p:spPr>
          <a:xfrm>
            <a:off x="0" y="0"/>
            <a:ext cx="12191400" cy="6856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nvGrpSpPr>
          <p:cNvPr id="183" name="Group 2"/>
          <p:cNvGrpSpPr/>
          <p:nvPr/>
        </p:nvGrpSpPr>
        <p:grpSpPr>
          <a:xfrm>
            <a:off x="326160" y="-360"/>
            <a:ext cx="527400" cy="5860440"/>
            <a:chOff x="326160" y="-360"/>
            <a:chExt cx="527400" cy="5860440"/>
          </a:xfrm>
        </p:grpSpPr>
        <p:sp>
          <p:nvSpPr>
            <p:cNvPr id="184" name="CustomShape 3"/>
            <p:cNvSpPr/>
            <p:nvPr/>
          </p:nvSpPr>
          <p:spPr>
            <a:xfrm rot="10800000">
              <a:off x="326880" y="5701680"/>
              <a:ext cx="526680" cy="158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85" name="CustomShape 4"/>
            <p:cNvSpPr/>
            <p:nvPr/>
          </p:nvSpPr>
          <p:spPr>
            <a:xfrm rot="5400000" flipH="1" flipV="1">
              <a:off x="-2215080" y="2540160"/>
              <a:ext cx="5608440" cy="5266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grpSp>
      <p:sp>
        <p:nvSpPr>
          <p:cNvPr id="186" name="CustomShape 5"/>
          <p:cNvSpPr/>
          <p:nvPr/>
        </p:nvSpPr>
        <p:spPr>
          <a:xfrm>
            <a:off x="579600" y="518040"/>
            <a:ext cx="11111040" cy="5857200"/>
          </a:xfrm>
          <a:prstGeom prst="rect">
            <a:avLst/>
          </a:prstGeom>
          <a:solidFill>
            <a:schemeClr val="bg1"/>
          </a:solidFill>
          <a:ln>
            <a:noFill/>
          </a:ln>
          <a:effectLst>
            <a:outerShdw blurRad="139700" dist="127080" dir="540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p:style>
      </p:sp>
      <p:sp>
        <p:nvSpPr>
          <p:cNvPr id="187" name="CustomShape 6"/>
          <p:cNvSpPr/>
          <p:nvPr/>
        </p:nvSpPr>
        <p:spPr>
          <a:xfrm>
            <a:off x="1056960" y="922680"/>
            <a:ext cx="5039640" cy="1168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nSpc>
                <a:spcPct val="90000"/>
              </a:lnSpc>
            </a:pPr>
            <a:r>
              <a:t/>
            </a:r>
            <a:br/>
            <a:r>
              <a:rPr lang="hr-HR" sz="3700" b="0" strike="noStrike" spc="-1">
                <a:solidFill>
                  <a:srgbClr val="000000"/>
                </a:solidFill>
                <a:latin typeface="Modern Love"/>
              </a:rPr>
              <a:t>Naval cemetery</a:t>
            </a:r>
            <a:endParaRPr lang="hr-HR" sz="3700" b="0" strike="noStrike" spc="-1">
              <a:latin typeface="Arial"/>
            </a:endParaRPr>
          </a:p>
        </p:txBody>
      </p:sp>
      <p:sp>
        <p:nvSpPr>
          <p:cNvPr id="188" name="CustomShape 7"/>
          <p:cNvSpPr/>
          <p:nvPr/>
        </p:nvSpPr>
        <p:spPr>
          <a:xfrm flipH="1">
            <a:off x="1055160" y="2263320"/>
            <a:ext cx="4937040" cy="266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p:style>
      </p:sp>
      <p:sp>
        <p:nvSpPr>
          <p:cNvPr id="189" name="CustomShape 8"/>
          <p:cNvSpPr/>
          <p:nvPr/>
        </p:nvSpPr>
        <p:spPr>
          <a:xfrm>
            <a:off x="1055880" y="2508120"/>
            <a:ext cx="5213880" cy="3653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50000"/>
          </a:bodyPr>
          <a:lstStyle/>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It is one of the largest military cemeteries in Europe.</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The historic cemetery, founded in 1862, is the final resting place of numerous sailors, officers and military personnel who marked the history of the Austro-Hungarian, Italian and Croatian navies. </a:t>
            </a:r>
            <a:endParaRPr lang="hr-HR" sz="2400" b="0" strike="noStrike" spc="-1">
              <a:latin typeface="Arial"/>
            </a:endParaRPr>
          </a:p>
          <a:p>
            <a:pPr marL="228600" indent="-227880">
              <a:lnSpc>
                <a:spcPct val="90000"/>
              </a:lnSpc>
              <a:spcBef>
                <a:spcPts val="1001"/>
              </a:spcBef>
              <a:buClr>
                <a:srgbClr val="000000"/>
              </a:buClr>
              <a:buFont typeface="Arial"/>
              <a:buChar char="•"/>
            </a:pPr>
            <a:r>
              <a:rPr lang="hr-HR" sz="2400" b="1" strike="noStrike" spc="-1">
                <a:solidFill>
                  <a:srgbClr val="000000"/>
                </a:solidFill>
                <a:latin typeface="The Hand"/>
              </a:rPr>
              <a:t>Over the centuries, the cemetery has become a symbol of memory, respect and lasting remembrance of those who served at sea.</a:t>
            </a:r>
            <a:endParaRPr lang="hr-HR" sz="2400" b="0" strike="noStrike" spc="-1">
              <a:latin typeface="Arial"/>
            </a:endParaRPr>
          </a:p>
          <a:p>
            <a:pPr>
              <a:lnSpc>
                <a:spcPct val="90000"/>
              </a:lnSpc>
              <a:spcBef>
                <a:spcPts val="1001"/>
              </a:spcBef>
            </a:pPr>
            <a:endParaRPr lang="hr-HR" sz="2400" b="0" strike="noStrike" spc="-1">
              <a:latin typeface="Arial"/>
            </a:endParaRPr>
          </a:p>
        </p:txBody>
      </p:sp>
      <p:pic>
        <p:nvPicPr>
          <p:cNvPr id="190" name="Picture 4"/>
          <p:cNvPicPr/>
          <p:nvPr/>
        </p:nvPicPr>
        <p:blipFill>
          <a:blip r:embed="rId2"/>
          <a:stretch/>
        </p:blipFill>
        <p:spPr>
          <a:xfrm>
            <a:off x="7207920" y="774360"/>
            <a:ext cx="3866040" cy="2580480"/>
          </a:xfrm>
          <a:prstGeom prst="rect">
            <a:avLst/>
          </a:prstGeom>
          <a:ln>
            <a:noFill/>
          </a:ln>
        </p:spPr>
      </p:pic>
      <p:pic>
        <p:nvPicPr>
          <p:cNvPr id="191" name="Picture 3"/>
          <p:cNvPicPr/>
          <p:nvPr/>
        </p:nvPicPr>
        <p:blipFill>
          <a:blip r:embed="rId3"/>
          <a:stretch/>
        </p:blipFill>
        <p:spPr>
          <a:xfrm>
            <a:off x="7200360" y="3575160"/>
            <a:ext cx="3880800" cy="258048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TotalTime>
  <Words>829</Words>
  <Application>Microsoft Office PowerPoint</Application>
  <PresentationFormat>Widescreen</PresentationFormat>
  <Paragraphs>61</Paragraphs>
  <Slides>12</Slides>
  <Notes>0</Notes>
  <HiddenSlides>0</HiddenSlides>
  <MMClips>0</MMClips>
  <ScaleCrop>false</ScaleCrop>
  <HeadingPairs>
    <vt:vector size="6" baseType="variant">
      <vt:variant>
        <vt:lpstr>Caratteri utilizzati</vt:lpstr>
      </vt:variant>
      <vt:variant>
        <vt:i4>8</vt:i4>
      </vt:variant>
      <vt:variant>
        <vt:lpstr>Tema</vt:lpstr>
      </vt:variant>
      <vt:variant>
        <vt:i4>3</vt:i4>
      </vt:variant>
      <vt:variant>
        <vt:lpstr>Titoli diapositive</vt:lpstr>
      </vt:variant>
      <vt:variant>
        <vt:i4>12</vt:i4>
      </vt:variant>
    </vt:vector>
  </HeadingPairs>
  <TitlesOfParts>
    <vt:vector size="23" baseType="lpstr">
      <vt:lpstr>Aptos</vt:lpstr>
      <vt:lpstr>Arial</vt:lpstr>
      <vt:lpstr>Calibri</vt:lpstr>
      <vt:lpstr>DejaVu Sans</vt:lpstr>
      <vt:lpstr>Modern Love</vt:lpstr>
      <vt:lpstr>Symbol</vt:lpstr>
      <vt:lpstr>The Hand</vt:lpstr>
      <vt:lpstr>Wingdings</vt:lpstr>
      <vt:lpstr>Office Theme</vt:lpstr>
      <vt:lpstr>Office Theme</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Anika Rušin</dc:creator>
  <dc:description/>
  <cp:lastModifiedBy>TECNO</cp:lastModifiedBy>
  <cp:revision>5</cp:revision>
  <dcterms:created xsi:type="dcterms:W3CDTF">2025-09-09T12:35:46Z</dcterms:created>
  <dcterms:modified xsi:type="dcterms:W3CDTF">2025-09-29T06:08:08Z</dcterms:modified>
  <dc:language>hr-HR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Notes">
    <vt:i4>0</vt:i4>
  </property>
  <property fmtid="{D5CDD505-2E9C-101B-9397-08002B2CF9AE}" pid="7" name="PresentationFormat">
    <vt:lpwstr>Widescreen</vt:lpwstr>
  </property>
  <property fmtid="{D5CDD505-2E9C-101B-9397-08002B2CF9AE}" pid="8" name="ScaleCrop">
    <vt:bool>false</vt:bool>
  </property>
  <property fmtid="{D5CDD505-2E9C-101B-9397-08002B2CF9AE}" pid="9" name="ShareDoc">
    <vt:bool>false</vt:bool>
  </property>
  <property fmtid="{D5CDD505-2E9C-101B-9397-08002B2CF9AE}" pid="10" name="Slides">
    <vt:i4>11</vt:i4>
  </property>
</Properties>
</file>